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13"/>
  </p:notesMasterIdLst>
  <p:sldIdLst>
    <p:sldId id="256" r:id="rId2"/>
    <p:sldId id="257" r:id="rId3"/>
    <p:sldId id="270" r:id="rId4"/>
    <p:sldId id="271" r:id="rId5"/>
    <p:sldId id="272" r:id="rId6"/>
    <p:sldId id="263" r:id="rId7"/>
    <p:sldId id="268" r:id="rId8"/>
    <p:sldId id="269" r:id="rId9"/>
    <p:sldId id="264" r:id="rId10"/>
    <p:sldId id="262"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04" d="100"/>
          <a:sy n="104" d="100"/>
        </p:scale>
        <p:origin x="144" y="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0BA09F-231E-4D4C-935C-D08D7B7D340A}" type="doc">
      <dgm:prSet loTypeId="urn:microsoft.com/office/officeart/2005/8/layout/bProcess3" loCatId="process" qsTypeId="urn:microsoft.com/office/officeart/2005/8/quickstyle/simple3" qsCatId="simple" csTypeId="urn:microsoft.com/office/officeart/2005/8/colors/accent4_3" csCatId="accent4" phldr="1"/>
      <dgm:spPr/>
      <dgm:t>
        <a:bodyPr/>
        <a:lstStyle/>
        <a:p>
          <a:endParaRPr lang="fr-FR"/>
        </a:p>
      </dgm:t>
    </dgm:pt>
    <dgm:pt modelId="{2BB3E8B1-2E83-4357-8E6F-5BBDAC68196B}">
      <dgm:prSet phldrT="[Texte]"/>
      <dgm:spPr/>
      <dgm:t>
        <a:bodyPr/>
        <a:lstStyle/>
        <a:p>
          <a:r>
            <a:rPr lang="fr-FR" b="1"/>
            <a:t>ANNEE DE TERMINALE</a:t>
          </a:r>
        </a:p>
      </dgm:t>
    </dgm:pt>
    <dgm:pt modelId="{7AA28C14-BB4F-4694-8043-7FC1A13A1831}" type="parTrans" cxnId="{378546D0-C0FA-4DEF-B903-74F868057F01}">
      <dgm:prSet/>
      <dgm:spPr/>
      <dgm:t>
        <a:bodyPr/>
        <a:lstStyle/>
        <a:p>
          <a:endParaRPr lang="fr-FR" b="1"/>
        </a:p>
      </dgm:t>
    </dgm:pt>
    <dgm:pt modelId="{EA8FE5B8-7CDA-45FF-8474-DA2C284E27C3}" type="sibTrans" cxnId="{378546D0-C0FA-4DEF-B903-74F868057F01}">
      <dgm:prSet/>
      <dgm:spPr/>
      <dgm:t>
        <a:bodyPr/>
        <a:lstStyle/>
        <a:p>
          <a:endParaRPr lang="fr-FR" b="1"/>
        </a:p>
      </dgm:t>
    </dgm:pt>
    <dgm:pt modelId="{A9424BFB-E2B0-40E5-8771-7FCE744B518E}">
      <dgm:prSet phldrT="[Texte]"/>
      <dgm:spPr/>
      <dgm:t>
        <a:bodyPr/>
        <a:lstStyle/>
        <a:p>
          <a:r>
            <a:rPr lang="fr-FR" b="1"/>
            <a:t>NOTES ET APPRECIATIONS TRIMESTRIELLES (bulletins)</a:t>
          </a:r>
        </a:p>
      </dgm:t>
    </dgm:pt>
    <dgm:pt modelId="{8F0B12DB-5A62-477F-96E6-65BB2FE73B99}" type="parTrans" cxnId="{C8643A55-91BB-46A4-A4B9-CB6EB97C6BAA}">
      <dgm:prSet/>
      <dgm:spPr/>
      <dgm:t>
        <a:bodyPr/>
        <a:lstStyle/>
        <a:p>
          <a:endParaRPr lang="fr-FR" b="1"/>
        </a:p>
      </dgm:t>
    </dgm:pt>
    <dgm:pt modelId="{C8E7FC73-0258-458A-9A41-8FBBE1E48BA2}" type="sibTrans" cxnId="{C8643A55-91BB-46A4-A4B9-CB6EB97C6BAA}">
      <dgm:prSet/>
      <dgm:spPr/>
      <dgm:t>
        <a:bodyPr/>
        <a:lstStyle/>
        <a:p>
          <a:endParaRPr lang="fr-FR" b="1"/>
        </a:p>
      </dgm:t>
    </dgm:pt>
    <dgm:pt modelId="{DA399706-8368-441E-B07A-14EC30523B41}">
      <dgm:prSet phldrT="[Texte]"/>
      <dgm:spPr/>
      <dgm:t>
        <a:bodyPr/>
        <a:lstStyle/>
        <a:p>
          <a:r>
            <a:rPr lang="fr-FR" b="1"/>
            <a:t>LSL</a:t>
          </a:r>
        </a:p>
      </dgm:t>
    </dgm:pt>
    <dgm:pt modelId="{15E9C73C-5D4B-43EE-9D3B-679A2FFD901C}" type="parTrans" cxnId="{3830D0C0-0AD4-4B81-9299-05A2AE4367DE}">
      <dgm:prSet/>
      <dgm:spPr/>
      <dgm:t>
        <a:bodyPr/>
        <a:lstStyle/>
        <a:p>
          <a:endParaRPr lang="fr-FR" b="1"/>
        </a:p>
      </dgm:t>
    </dgm:pt>
    <dgm:pt modelId="{D88ADE09-5276-47F3-9C2E-3CE4054F83EB}" type="sibTrans" cxnId="{3830D0C0-0AD4-4B81-9299-05A2AE4367DE}">
      <dgm:prSet/>
      <dgm:spPr/>
      <dgm:t>
        <a:bodyPr/>
        <a:lstStyle/>
        <a:p>
          <a:endParaRPr lang="fr-FR" b="1"/>
        </a:p>
      </dgm:t>
    </dgm:pt>
    <dgm:pt modelId="{FFCD4B8B-47D8-4F7B-96BA-C07BDDC20C94}">
      <dgm:prSet phldrT="[Texte]"/>
      <dgm:spPr/>
      <dgm:t>
        <a:bodyPr/>
        <a:lstStyle/>
        <a:p>
          <a:r>
            <a:rPr lang="fr-FR" b="1"/>
            <a:t>bascule des notes de l'année dans Cyclades (contrôle continu)</a:t>
          </a:r>
        </a:p>
      </dgm:t>
    </dgm:pt>
    <dgm:pt modelId="{0CC794C5-57F5-455F-A57E-E20D020A7A47}" type="parTrans" cxnId="{D1738826-5A04-4FBD-BDDD-BB87D70A13B6}">
      <dgm:prSet/>
      <dgm:spPr/>
      <dgm:t>
        <a:bodyPr/>
        <a:lstStyle/>
        <a:p>
          <a:endParaRPr lang="fr-FR" b="1"/>
        </a:p>
      </dgm:t>
    </dgm:pt>
    <dgm:pt modelId="{4C45B41E-61E4-4C96-B7A5-84AF55AD233A}" type="sibTrans" cxnId="{D1738826-5A04-4FBD-BDDD-BB87D70A13B6}">
      <dgm:prSet/>
      <dgm:spPr/>
      <dgm:t>
        <a:bodyPr/>
        <a:lstStyle/>
        <a:p>
          <a:endParaRPr lang="fr-FR" b="1"/>
        </a:p>
      </dgm:t>
    </dgm:pt>
    <dgm:pt modelId="{2DEBDC40-83B1-4035-B157-3C8B76A74903}">
      <dgm:prSet phldrT="[Texte]" custT="1"/>
      <dgm:spPr/>
      <dgm:t>
        <a:bodyPr/>
        <a:lstStyle/>
        <a:p>
          <a:r>
            <a:rPr lang="fr-FR" sz="1200" b="1" dirty="0"/>
            <a:t>Obtention du BAC</a:t>
          </a:r>
        </a:p>
      </dgm:t>
    </dgm:pt>
    <dgm:pt modelId="{1166205E-F088-4636-80EE-6B4A3C681597}" type="parTrans" cxnId="{729E6CB4-AB3D-4AD8-81E7-5918BC142A61}">
      <dgm:prSet/>
      <dgm:spPr/>
      <dgm:t>
        <a:bodyPr/>
        <a:lstStyle/>
        <a:p>
          <a:endParaRPr lang="fr-FR" b="1"/>
        </a:p>
      </dgm:t>
    </dgm:pt>
    <dgm:pt modelId="{94ED5D08-E72F-4CBA-99CE-4A0FD938599B}" type="sibTrans" cxnId="{729E6CB4-AB3D-4AD8-81E7-5918BC142A61}">
      <dgm:prSet/>
      <dgm:spPr/>
      <dgm:t>
        <a:bodyPr/>
        <a:lstStyle/>
        <a:p>
          <a:endParaRPr lang="fr-FR" b="1"/>
        </a:p>
      </dgm:t>
    </dgm:pt>
    <dgm:pt modelId="{A26E371A-3745-4475-BF56-79C3D3AC2407}" type="pres">
      <dgm:prSet presAssocID="{8D0BA09F-231E-4D4C-935C-D08D7B7D340A}" presName="Name0" presStyleCnt="0">
        <dgm:presLayoutVars>
          <dgm:dir/>
          <dgm:resizeHandles val="exact"/>
        </dgm:presLayoutVars>
      </dgm:prSet>
      <dgm:spPr/>
    </dgm:pt>
    <dgm:pt modelId="{8BE104AC-0577-44D2-B835-35CAEE21DFC5}" type="pres">
      <dgm:prSet presAssocID="{2BB3E8B1-2E83-4357-8E6F-5BBDAC68196B}" presName="node" presStyleLbl="node1" presStyleIdx="0" presStyleCnt="5" custScaleX="115106">
        <dgm:presLayoutVars>
          <dgm:bulletEnabled val="1"/>
        </dgm:presLayoutVars>
      </dgm:prSet>
      <dgm:spPr/>
    </dgm:pt>
    <dgm:pt modelId="{99BDCAB3-2D2D-451F-BDC0-D04A5F9A5DD4}" type="pres">
      <dgm:prSet presAssocID="{EA8FE5B8-7CDA-45FF-8474-DA2C284E27C3}" presName="sibTrans" presStyleLbl="sibTrans1D1" presStyleIdx="0" presStyleCnt="4"/>
      <dgm:spPr/>
    </dgm:pt>
    <dgm:pt modelId="{04B99740-52E1-4BA0-9901-69DE9CCA5092}" type="pres">
      <dgm:prSet presAssocID="{EA8FE5B8-7CDA-45FF-8474-DA2C284E27C3}" presName="connectorText" presStyleLbl="sibTrans1D1" presStyleIdx="0" presStyleCnt="4"/>
      <dgm:spPr/>
    </dgm:pt>
    <dgm:pt modelId="{B1B8B6CF-F0A9-4EB9-AB68-507346DC30F7}" type="pres">
      <dgm:prSet presAssocID="{A9424BFB-E2B0-40E5-8771-7FCE744B518E}" presName="node" presStyleLbl="node1" presStyleIdx="1" presStyleCnt="5">
        <dgm:presLayoutVars>
          <dgm:bulletEnabled val="1"/>
        </dgm:presLayoutVars>
      </dgm:prSet>
      <dgm:spPr/>
    </dgm:pt>
    <dgm:pt modelId="{5D3C42E0-ECCF-4D4F-BF64-05C7F73B290E}" type="pres">
      <dgm:prSet presAssocID="{C8E7FC73-0258-458A-9A41-8FBBE1E48BA2}" presName="sibTrans" presStyleLbl="sibTrans1D1" presStyleIdx="1" presStyleCnt="4"/>
      <dgm:spPr/>
    </dgm:pt>
    <dgm:pt modelId="{808A0FD9-C990-4620-A1B9-0B9FBBDFB143}" type="pres">
      <dgm:prSet presAssocID="{C8E7FC73-0258-458A-9A41-8FBBE1E48BA2}" presName="connectorText" presStyleLbl="sibTrans1D1" presStyleIdx="1" presStyleCnt="4"/>
      <dgm:spPr/>
    </dgm:pt>
    <dgm:pt modelId="{9F740001-D55D-45C2-8C57-117C392953FC}" type="pres">
      <dgm:prSet presAssocID="{DA399706-8368-441E-B07A-14EC30523B41}" presName="node" presStyleLbl="node1" presStyleIdx="2" presStyleCnt="5" custLinFactNeighborX="1516" custLinFactNeighborY="-56552">
        <dgm:presLayoutVars>
          <dgm:bulletEnabled val="1"/>
        </dgm:presLayoutVars>
      </dgm:prSet>
      <dgm:spPr/>
    </dgm:pt>
    <dgm:pt modelId="{4EAF9CD8-7F06-4BD4-A2FC-0659CA6D95BB}" type="pres">
      <dgm:prSet presAssocID="{D88ADE09-5276-47F3-9C2E-3CE4054F83EB}" presName="sibTrans" presStyleLbl="sibTrans1D1" presStyleIdx="2" presStyleCnt="4"/>
      <dgm:spPr/>
    </dgm:pt>
    <dgm:pt modelId="{5351E881-DCC5-46F5-BE22-761C2233EF66}" type="pres">
      <dgm:prSet presAssocID="{D88ADE09-5276-47F3-9C2E-3CE4054F83EB}" presName="connectorText" presStyleLbl="sibTrans1D1" presStyleIdx="2" presStyleCnt="4"/>
      <dgm:spPr/>
    </dgm:pt>
    <dgm:pt modelId="{DE1063FF-DE87-48D9-AE5A-16717786BCCC}" type="pres">
      <dgm:prSet presAssocID="{FFCD4B8B-47D8-4F7B-96BA-C07BDDC20C94}" presName="node" presStyleLbl="node1" presStyleIdx="3" presStyleCnt="5">
        <dgm:presLayoutVars>
          <dgm:bulletEnabled val="1"/>
        </dgm:presLayoutVars>
      </dgm:prSet>
      <dgm:spPr/>
    </dgm:pt>
    <dgm:pt modelId="{8F520CA8-9B9C-4385-BEC9-5B87C922403B}" type="pres">
      <dgm:prSet presAssocID="{4C45B41E-61E4-4C96-B7A5-84AF55AD233A}" presName="sibTrans" presStyleLbl="sibTrans1D1" presStyleIdx="3" presStyleCnt="4"/>
      <dgm:spPr/>
    </dgm:pt>
    <dgm:pt modelId="{3EE2295C-1B66-49EC-9C48-22D252AC94C6}" type="pres">
      <dgm:prSet presAssocID="{4C45B41E-61E4-4C96-B7A5-84AF55AD233A}" presName="connectorText" presStyleLbl="sibTrans1D1" presStyleIdx="3" presStyleCnt="4"/>
      <dgm:spPr/>
    </dgm:pt>
    <dgm:pt modelId="{46F9BFEC-F782-4F61-96A9-16A806348BA6}" type="pres">
      <dgm:prSet presAssocID="{2DEBDC40-83B1-4035-B157-3C8B76A74903}" presName="node" presStyleLbl="node1" presStyleIdx="4" presStyleCnt="5" custScaleX="161761" custLinFactNeighborX="2110" custLinFactNeighborY="25">
        <dgm:presLayoutVars>
          <dgm:bulletEnabled val="1"/>
        </dgm:presLayoutVars>
      </dgm:prSet>
      <dgm:spPr/>
    </dgm:pt>
  </dgm:ptLst>
  <dgm:cxnLst>
    <dgm:cxn modelId="{DBE1F304-540F-4B8A-BC10-4A6282189CC9}" type="presOf" srcId="{2BB3E8B1-2E83-4357-8E6F-5BBDAC68196B}" destId="{8BE104AC-0577-44D2-B835-35CAEE21DFC5}" srcOrd="0" destOrd="0" presId="urn:microsoft.com/office/officeart/2005/8/layout/bProcess3"/>
    <dgm:cxn modelId="{D1738826-5A04-4FBD-BDDD-BB87D70A13B6}" srcId="{8D0BA09F-231E-4D4C-935C-D08D7B7D340A}" destId="{FFCD4B8B-47D8-4F7B-96BA-C07BDDC20C94}" srcOrd="3" destOrd="0" parTransId="{0CC794C5-57F5-455F-A57E-E20D020A7A47}" sibTransId="{4C45B41E-61E4-4C96-B7A5-84AF55AD233A}"/>
    <dgm:cxn modelId="{A4620F4F-3164-43F2-ACC9-83A8CFE2650B}" type="presOf" srcId="{DA399706-8368-441E-B07A-14EC30523B41}" destId="{9F740001-D55D-45C2-8C57-117C392953FC}" srcOrd="0" destOrd="0" presId="urn:microsoft.com/office/officeart/2005/8/layout/bProcess3"/>
    <dgm:cxn modelId="{69BFAD4F-733F-4721-8DE4-1EAE26CF0369}" type="presOf" srcId="{EA8FE5B8-7CDA-45FF-8474-DA2C284E27C3}" destId="{99BDCAB3-2D2D-451F-BDC0-D04A5F9A5DD4}" srcOrd="0" destOrd="0" presId="urn:microsoft.com/office/officeart/2005/8/layout/bProcess3"/>
    <dgm:cxn modelId="{7287F271-A63F-4728-A0D4-62F98862F60F}" type="presOf" srcId="{EA8FE5B8-7CDA-45FF-8474-DA2C284E27C3}" destId="{04B99740-52E1-4BA0-9901-69DE9CCA5092}" srcOrd="1" destOrd="0" presId="urn:microsoft.com/office/officeart/2005/8/layout/bProcess3"/>
    <dgm:cxn modelId="{C8643A55-91BB-46A4-A4B9-CB6EB97C6BAA}" srcId="{8D0BA09F-231E-4D4C-935C-D08D7B7D340A}" destId="{A9424BFB-E2B0-40E5-8771-7FCE744B518E}" srcOrd="1" destOrd="0" parTransId="{8F0B12DB-5A62-477F-96E6-65BB2FE73B99}" sibTransId="{C8E7FC73-0258-458A-9A41-8FBBE1E48BA2}"/>
    <dgm:cxn modelId="{76E54A55-63DF-437C-B4C3-A547ADCE5D71}" type="presOf" srcId="{D88ADE09-5276-47F3-9C2E-3CE4054F83EB}" destId="{5351E881-DCC5-46F5-BE22-761C2233EF66}" srcOrd="1" destOrd="0" presId="urn:microsoft.com/office/officeart/2005/8/layout/bProcess3"/>
    <dgm:cxn modelId="{9DFC9581-5D39-4103-B122-83A9934EA1B5}" type="presOf" srcId="{A9424BFB-E2B0-40E5-8771-7FCE744B518E}" destId="{B1B8B6CF-F0A9-4EB9-AB68-507346DC30F7}" srcOrd="0" destOrd="0" presId="urn:microsoft.com/office/officeart/2005/8/layout/bProcess3"/>
    <dgm:cxn modelId="{26FD8A88-9BC3-48E0-9050-A8D470DF3F7D}" type="presOf" srcId="{4C45B41E-61E4-4C96-B7A5-84AF55AD233A}" destId="{3EE2295C-1B66-49EC-9C48-22D252AC94C6}" srcOrd="1" destOrd="0" presId="urn:microsoft.com/office/officeart/2005/8/layout/bProcess3"/>
    <dgm:cxn modelId="{0045A290-756F-4AC1-9121-6644FB5B8AA2}" type="presOf" srcId="{D88ADE09-5276-47F3-9C2E-3CE4054F83EB}" destId="{4EAF9CD8-7F06-4BD4-A2FC-0659CA6D95BB}" srcOrd="0" destOrd="0" presId="urn:microsoft.com/office/officeart/2005/8/layout/bProcess3"/>
    <dgm:cxn modelId="{4AECB29C-1BA3-4B42-87F2-298B9BDEC505}" type="presOf" srcId="{8D0BA09F-231E-4D4C-935C-D08D7B7D340A}" destId="{A26E371A-3745-4475-BF56-79C3D3AC2407}" srcOrd="0" destOrd="0" presId="urn:microsoft.com/office/officeart/2005/8/layout/bProcess3"/>
    <dgm:cxn modelId="{30B734A2-B065-4A79-911C-B58AA26C187F}" type="presOf" srcId="{C8E7FC73-0258-458A-9A41-8FBBE1E48BA2}" destId="{808A0FD9-C990-4620-A1B9-0B9FBBDFB143}" srcOrd="1" destOrd="0" presId="urn:microsoft.com/office/officeart/2005/8/layout/bProcess3"/>
    <dgm:cxn modelId="{864CA4A9-0850-4DEF-8A50-B5644348A184}" type="presOf" srcId="{2DEBDC40-83B1-4035-B157-3C8B76A74903}" destId="{46F9BFEC-F782-4F61-96A9-16A806348BA6}" srcOrd="0" destOrd="0" presId="urn:microsoft.com/office/officeart/2005/8/layout/bProcess3"/>
    <dgm:cxn modelId="{729E6CB4-AB3D-4AD8-81E7-5918BC142A61}" srcId="{8D0BA09F-231E-4D4C-935C-D08D7B7D340A}" destId="{2DEBDC40-83B1-4035-B157-3C8B76A74903}" srcOrd="4" destOrd="0" parTransId="{1166205E-F088-4636-80EE-6B4A3C681597}" sibTransId="{94ED5D08-E72F-4CBA-99CE-4A0FD938599B}"/>
    <dgm:cxn modelId="{E08A14B5-FF9D-47FE-BA0E-4AAA5DB21BE3}" type="presOf" srcId="{4C45B41E-61E4-4C96-B7A5-84AF55AD233A}" destId="{8F520CA8-9B9C-4385-BEC9-5B87C922403B}" srcOrd="0" destOrd="0" presId="urn:microsoft.com/office/officeart/2005/8/layout/bProcess3"/>
    <dgm:cxn modelId="{0B1686BC-A939-476D-8684-11C5F34EDAF9}" type="presOf" srcId="{C8E7FC73-0258-458A-9A41-8FBBE1E48BA2}" destId="{5D3C42E0-ECCF-4D4F-BF64-05C7F73B290E}" srcOrd="0" destOrd="0" presId="urn:microsoft.com/office/officeart/2005/8/layout/bProcess3"/>
    <dgm:cxn modelId="{3830D0C0-0AD4-4B81-9299-05A2AE4367DE}" srcId="{8D0BA09F-231E-4D4C-935C-D08D7B7D340A}" destId="{DA399706-8368-441E-B07A-14EC30523B41}" srcOrd="2" destOrd="0" parTransId="{15E9C73C-5D4B-43EE-9D3B-679A2FFD901C}" sibTransId="{D88ADE09-5276-47F3-9C2E-3CE4054F83EB}"/>
    <dgm:cxn modelId="{1CC25EC4-469C-4A42-8496-CD3E00D1285A}" type="presOf" srcId="{FFCD4B8B-47D8-4F7B-96BA-C07BDDC20C94}" destId="{DE1063FF-DE87-48D9-AE5A-16717786BCCC}" srcOrd="0" destOrd="0" presId="urn:microsoft.com/office/officeart/2005/8/layout/bProcess3"/>
    <dgm:cxn modelId="{378546D0-C0FA-4DEF-B903-74F868057F01}" srcId="{8D0BA09F-231E-4D4C-935C-D08D7B7D340A}" destId="{2BB3E8B1-2E83-4357-8E6F-5BBDAC68196B}" srcOrd="0" destOrd="0" parTransId="{7AA28C14-BB4F-4694-8043-7FC1A13A1831}" sibTransId="{EA8FE5B8-7CDA-45FF-8474-DA2C284E27C3}"/>
    <dgm:cxn modelId="{14EE79A9-0FE4-4AD3-A499-0585D4837D0F}" type="presParOf" srcId="{A26E371A-3745-4475-BF56-79C3D3AC2407}" destId="{8BE104AC-0577-44D2-B835-35CAEE21DFC5}" srcOrd="0" destOrd="0" presId="urn:microsoft.com/office/officeart/2005/8/layout/bProcess3"/>
    <dgm:cxn modelId="{C75CB34B-521C-43C0-975F-02D344E0F12E}" type="presParOf" srcId="{A26E371A-3745-4475-BF56-79C3D3AC2407}" destId="{99BDCAB3-2D2D-451F-BDC0-D04A5F9A5DD4}" srcOrd="1" destOrd="0" presId="urn:microsoft.com/office/officeart/2005/8/layout/bProcess3"/>
    <dgm:cxn modelId="{B9D9EE44-CC70-404C-8036-E78D61C9BD76}" type="presParOf" srcId="{99BDCAB3-2D2D-451F-BDC0-D04A5F9A5DD4}" destId="{04B99740-52E1-4BA0-9901-69DE9CCA5092}" srcOrd="0" destOrd="0" presId="urn:microsoft.com/office/officeart/2005/8/layout/bProcess3"/>
    <dgm:cxn modelId="{7C4B59E0-4A68-42AC-AAEF-B493BA13E925}" type="presParOf" srcId="{A26E371A-3745-4475-BF56-79C3D3AC2407}" destId="{B1B8B6CF-F0A9-4EB9-AB68-507346DC30F7}" srcOrd="2" destOrd="0" presId="urn:microsoft.com/office/officeart/2005/8/layout/bProcess3"/>
    <dgm:cxn modelId="{71F1B210-49F2-4A7D-AA48-63B4CA28821E}" type="presParOf" srcId="{A26E371A-3745-4475-BF56-79C3D3AC2407}" destId="{5D3C42E0-ECCF-4D4F-BF64-05C7F73B290E}" srcOrd="3" destOrd="0" presId="urn:microsoft.com/office/officeart/2005/8/layout/bProcess3"/>
    <dgm:cxn modelId="{AD8A7EBA-53B4-4C83-8357-CED924108E4E}" type="presParOf" srcId="{5D3C42E0-ECCF-4D4F-BF64-05C7F73B290E}" destId="{808A0FD9-C990-4620-A1B9-0B9FBBDFB143}" srcOrd="0" destOrd="0" presId="urn:microsoft.com/office/officeart/2005/8/layout/bProcess3"/>
    <dgm:cxn modelId="{4FCE3B98-4D74-450C-8844-828BB10E76D5}" type="presParOf" srcId="{A26E371A-3745-4475-BF56-79C3D3AC2407}" destId="{9F740001-D55D-45C2-8C57-117C392953FC}" srcOrd="4" destOrd="0" presId="urn:microsoft.com/office/officeart/2005/8/layout/bProcess3"/>
    <dgm:cxn modelId="{7AAE1E3D-66E2-4880-A676-8D45873EA184}" type="presParOf" srcId="{A26E371A-3745-4475-BF56-79C3D3AC2407}" destId="{4EAF9CD8-7F06-4BD4-A2FC-0659CA6D95BB}" srcOrd="5" destOrd="0" presId="urn:microsoft.com/office/officeart/2005/8/layout/bProcess3"/>
    <dgm:cxn modelId="{2A791473-A7BB-4449-A41E-631DFE91A029}" type="presParOf" srcId="{4EAF9CD8-7F06-4BD4-A2FC-0659CA6D95BB}" destId="{5351E881-DCC5-46F5-BE22-761C2233EF66}" srcOrd="0" destOrd="0" presId="urn:microsoft.com/office/officeart/2005/8/layout/bProcess3"/>
    <dgm:cxn modelId="{F7FAD5B0-D68A-46B7-8BEE-ECD0F2B6B5A9}" type="presParOf" srcId="{A26E371A-3745-4475-BF56-79C3D3AC2407}" destId="{DE1063FF-DE87-48D9-AE5A-16717786BCCC}" srcOrd="6" destOrd="0" presId="urn:microsoft.com/office/officeart/2005/8/layout/bProcess3"/>
    <dgm:cxn modelId="{66513B96-3FE0-4FD6-A393-DA4285166957}" type="presParOf" srcId="{A26E371A-3745-4475-BF56-79C3D3AC2407}" destId="{8F520CA8-9B9C-4385-BEC9-5B87C922403B}" srcOrd="7" destOrd="0" presId="urn:microsoft.com/office/officeart/2005/8/layout/bProcess3"/>
    <dgm:cxn modelId="{009BADC6-42CD-41CD-BB9B-30D7D644979E}" type="presParOf" srcId="{8F520CA8-9B9C-4385-BEC9-5B87C922403B}" destId="{3EE2295C-1B66-49EC-9C48-22D252AC94C6}" srcOrd="0" destOrd="0" presId="urn:microsoft.com/office/officeart/2005/8/layout/bProcess3"/>
    <dgm:cxn modelId="{40FC6420-ABE0-4D0D-9351-65A6E286C2C3}" type="presParOf" srcId="{A26E371A-3745-4475-BF56-79C3D3AC2407}" destId="{46F9BFEC-F782-4F61-96A9-16A806348BA6}" srcOrd="8"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BDCAB3-2D2D-451F-BDC0-D04A5F9A5DD4}">
      <dsp:nvSpPr>
        <dsp:cNvPr id="0" name=""/>
        <dsp:cNvSpPr/>
      </dsp:nvSpPr>
      <dsp:spPr>
        <a:xfrm>
          <a:off x="1791798" y="315784"/>
          <a:ext cx="246231" cy="91440"/>
        </a:xfrm>
        <a:custGeom>
          <a:avLst/>
          <a:gdLst/>
          <a:ahLst/>
          <a:cxnLst/>
          <a:rect l="0" t="0" r="0" b="0"/>
          <a:pathLst>
            <a:path>
              <a:moveTo>
                <a:pt x="0" y="45720"/>
              </a:moveTo>
              <a:lnTo>
                <a:pt x="246231" y="45720"/>
              </a:lnTo>
            </a:path>
          </a:pathLst>
        </a:custGeom>
        <a:noFill/>
        <a:ln w="9525" cap="rnd" cmpd="sng" algn="ctr">
          <a:solidFill>
            <a:schemeClr val="accent4">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b="1" kern="1200"/>
        </a:p>
      </dsp:txBody>
      <dsp:txXfrm>
        <a:off x="1907993" y="360120"/>
        <a:ext cx="13841" cy="2768"/>
      </dsp:txXfrm>
    </dsp:sp>
    <dsp:sp modelId="{8BE104AC-0577-44D2-B835-35CAEE21DFC5}">
      <dsp:nvSpPr>
        <dsp:cNvPr id="0" name=""/>
        <dsp:cNvSpPr/>
      </dsp:nvSpPr>
      <dsp:spPr>
        <a:xfrm>
          <a:off x="408167" y="420"/>
          <a:ext cx="1385431" cy="722168"/>
        </a:xfrm>
        <a:prstGeom prst="rect">
          <a:avLst/>
        </a:prstGeom>
        <a:gradFill rotWithShape="0">
          <a:gsLst>
            <a:gs pos="0">
              <a:schemeClr val="accent4">
                <a:shade val="80000"/>
                <a:hueOff val="0"/>
                <a:satOff val="0"/>
                <a:lumOff val="0"/>
                <a:alphaOff val="0"/>
                <a:tint val="64000"/>
                <a:lumMod val="118000"/>
              </a:schemeClr>
            </a:gs>
            <a:gs pos="100000">
              <a:schemeClr val="accent4">
                <a:shade val="80000"/>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fr-FR" sz="900" b="1" kern="1200"/>
            <a:t>ANNEE DE TERMINALE</a:t>
          </a:r>
        </a:p>
      </dsp:txBody>
      <dsp:txXfrm>
        <a:off x="408167" y="420"/>
        <a:ext cx="1385431" cy="722168"/>
      </dsp:txXfrm>
    </dsp:sp>
    <dsp:sp modelId="{5D3C42E0-ECCF-4D4F-BF64-05C7F73B290E}">
      <dsp:nvSpPr>
        <dsp:cNvPr id="0" name=""/>
        <dsp:cNvSpPr/>
      </dsp:nvSpPr>
      <dsp:spPr>
        <a:xfrm>
          <a:off x="3272243" y="315364"/>
          <a:ext cx="264477" cy="91440"/>
        </a:xfrm>
        <a:custGeom>
          <a:avLst/>
          <a:gdLst/>
          <a:ahLst/>
          <a:cxnLst/>
          <a:rect l="0" t="0" r="0" b="0"/>
          <a:pathLst>
            <a:path>
              <a:moveTo>
                <a:pt x="0" y="46140"/>
              </a:moveTo>
              <a:lnTo>
                <a:pt x="149338" y="46140"/>
              </a:lnTo>
              <a:lnTo>
                <a:pt x="149338" y="45720"/>
              </a:lnTo>
              <a:lnTo>
                <a:pt x="264477" y="45720"/>
              </a:lnTo>
            </a:path>
          </a:pathLst>
        </a:custGeom>
        <a:noFill/>
        <a:ln w="9525" cap="rnd" cmpd="sng" algn="ctr">
          <a:solidFill>
            <a:schemeClr val="accent4">
              <a:shade val="90000"/>
              <a:hueOff val="-143591"/>
              <a:satOff val="557"/>
              <a:lumOff val="771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b="1" kern="1200"/>
        </a:p>
      </dsp:txBody>
      <dsp:txXfrm>
        <a:off x="3397105" y="359699"/>
        <a:ext cx="14753" cy="2768"/>
      </dsp:txXfrm>
    </dsp:sp>
    <dsp:sp modelId="{B1B8B6CF-F0A9-4EB9-AB68-507346DC30F7}">
      <dsp:nvSpPr>
        <dsp:cNvPr id="0" name=""/>
        <dsp:cNvSpPr/>
      </dsp:nvSpPr>
      <dsp:spPr>
        <a:xfrm>
          <a:off x="2070429" y="420"/>
          <a:ext cx="1203613" cy="722168"/>
        </a:xfrm>
        <a:prstGeom prst="rect">
          <a:avLst/>
        </a:prstGeom>
        <a:gradFill rotWithShape="0">
          <a:gsLst>
            <a:gs pos="0">
              <a:schemeClr val="accent4">
                <a:shade val="80000"/>
                <a:hueOff val="-107681"/>
                <a:satOff val="2293"/>
                <a:lumOff val="6500"/>
                <a:alphaOff val="0"/>
                <a:tint val="64000"/>
                <a:lumMod val="118000"/>
              </a:schemeClr>
            </a:gs>
            <a:gs pos="100000">
              <a:schemeClr val="accent4">
                <a:shade val="80000"/>
                <a:hueOff val="-107681"/>
                <a:satOff val="2293"/>
                <a:lumOff val="650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fr-FR" sz="900" b="1" kern="1200"/>
            <a:t>NOTES ET APPRECIATIONS TRIMESTRIELLES (bulletins)</a:t>
          </a:r>
        </a:p>
      </dsp:txBody>
      <dsp:txXfrm>
        <a:off x="2070429" y="420"/>
        <a:ext cx="1203613" cy="722168"/>
      </dsp:txXfrm>
    </dsp:sp>
    <dsp:sp modelId="{4EAF9CD8-7F06-4BD4-A2FC-0659CA6D95BB}">
      <dsp:nvSpPr>
        <dsp:cNvPr id="0" name=""/>
        <dsp:cNvSpPr/>
      </dsp:nvSpPr>
      <dsp:spPr>
        <a:xfrm>
          <a:off x="4770935" y="315364"/>
          <a:ext cx="227984" cy="91440"/>
        </a:xfrm>
        <a:custGeom>
          <a:avLst/>
          <a:gdLst/>
          <a:ahLst/>
          <a:cxnLst/>
          <a:rect l="0" t="0" r="0" b="0"/>
          <a:pathLst>
            <a:path>
              <a:moveTo>
                <a:pt x="0" y="45720"/>
              </a:moveTo>
              <a:lnTo>
                <a:pt x="131092" y="45720"/>
              </a:lnTo>
              <a:lnTo>
                <a:pt x="131092" y="46140"/>
              </a:lnTo>
              <a:lnTo>
                <a:pt x="227984" y="46140"/>
              </a:lnTo>
            </a:path>
          </a:pathLst>
        </a:custGeom>
        <a:noFill/>
        <a:ln w="9525" cap="rnd" cmpd="sng" algn="ctr">
          <a:solidFill>
            <a:schemeClr val="accent4">
              <a:shade val="90000"/>
              <a:hueOff val="-287181"/>
              <a:satOff val="1115"/>
              <a:lumOff val="1542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b="1" kern="1200"/>
        </a:p>
      </dsp:txBody>
      <dsp:txXfrm>
        <a:off x="4878462" y="359699"/>
        <a:ext cx="12929" cy="2768"/>
      </dsp:txXfrm>
    </dsp:sp>
    <dsp:sp modelId="{9F740001-D55D-45C2-8C57-117C392953FC}">
      <dsp:nvSpPr>
        <dsp:cNvPr id="0" name=""/>
        <dsp:cNvSpPr/>
      </dsp:nvSpPr>
      <dsp:spPr>
        <a:xfrm>
          <a:off x="3569121" y="0"/>
          <a:ext cx="1203613" cy="722168"/>
        </a:xfrm>
        <a:prstGeom prst="rect">
          <a:avLst/>
        </a:prstGeom>
        <a:gradFill rotWithShape="0">
          <a:gsLst>
            <a:gs pos="0">
              <a:schemeClr val="accent4">
                <a:shade val="80000"/>
                <a:hueOff val="-215361"/>
                <a:satOff val="4585"/>
                <a:lumOff val="13000"/>
                <a:alphaOff val="0"/>
                <a:tint val="64000"/>
                <a:lumMod val="118000"/>
              </a:schemeClr>
            </a:gs>
            <a:gs pos="100000">
              <a:schemeClr val="accent4">
                <a:shade val="80000"/>
                <a:hueOff val="-215361"/>
                <a:satOff val="4585"/>
                <a:lumOff val="1300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fr-FR" sz="900" b="1" kern="1200"/>
            <a:t>LSL</a:t>
          </a:r>
        </a:p>
      </dsp:txBody>
      <dsp:txXfrm>
        <a:off x="3569121" y="0"/>
        <a:ext cx="1203613" cy="722168"/>
      </dsp:txXfrm>
    </dsp:sp>
    <dsp:sp modelId="{8F520CA8-9B9C-4385-BEC9-5B87C922403B}">
      <dsp:nvSpPr>
        <dsp:cNvPr id="0" name=""/>
        <dsp:cNvSpPr/>
      </dsp:nvSpPr>
      <dsp:spPr>
        <a:xfrm>
          <a:off x="6233133" y="315784"/>
          <a:ext cx="271627" cy="91440"/>
        </a:xfrm>
        <a:custGeom>
          <a:avLst/>
          <a:gdLst/>
          <a:ahLst/>
          <a:cxnLst/>
          <a:rect l="0" t="0" r="0" b="0"/>
          <a:pathLst>
            <a:path>
              <a:moveTo>
                <a:pt x="0" y="45720"/>
              </a:moveTo>
              <a:lnTo>
                <a:pt x="152913" y="45720"/>
              </a:lnTo>
              <a:lnTo>
                <a:pt x="152913" y="45900"/>
              </a:lnTo>
              <a:lnTo>
                <a:pt x="271627" y="45900"/>
              </a:lnTo>
            </a:path>
          </a:pathLst>
        </a:custGeom>
        <a:noFill/>
        <a:ln w="9525" cap="rnd" cmpd="sng" algn="ctr">
          <a:solidFill>
            <a:schemeClr val="accent4">
              <a:shade val="90000"/>
              <a:hueOff val="-430772"/>
              <a:satOff val="1672"/>
              <a:lumOff val="2313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b="1" kern="1200"/>
        </a:p>
      </dsp:txBody>
      <dsp:txXfrm>
        <a:off x="6361391" y="360120"/>
        <a:ext cx="15111" cy="2768"/>
      </dsp:txXfrm>
    </dsp:sp>
    <dsp:sp modelId="{DE1063FF-DE87-48D9-AE5A-16717786BCCC}">
      <dsp:nvSpPr>
        <dsp:cNvPr id="0" name=""/>
        <dsp:cNvSpPr/>
      </dsp:nvSpPr>
      <dsp:spPr>
        <a:xfrm>
          <a:off x="5031319" y="420"/>
          <a:ext cx="1203613" cy="722168"/>
        </a:xfrm>
        <a:prstGeom prst="rect">
          <a:avLst/>
        </a:prstGeom>
        <a:gradFill rotWithShape="0">
          <a:gsLst>
            <a:gs pos="0">
              <a:schemeClr val="accent4">
                <a:shade val="80000"/>
                <a:hueOff val="-323042"/>
                <a:satOff val="6878"/>
                <a:lumOff val="19500"/>
                <a:alphaOff val="0"/>
                <a:tint val="64000"/>
                <a:lumMod val="118000"/>
              </a:schemeClr>
            </a:gs>
            <a:gs pos="100000">
              <a:schemeClr val="accent4">
                <a:shade val="80000"/>
                <a:hueOff val="-323042"/>
                <a:satOff val="6878"/>
                <a:lumOff val="1950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fr-FR" sz="900" b="1" kern="1200"/>
            <a:t>bascule des notes de l'année dans Cyclades (contrôle continu)</a:t>
          </a:r>
        </a:p>
      </dsp:txBody>
      <dsp:txXfrm>
        <a:off x="5031319" y="420"/>
        <a:ext cx="1203613" cy="722168"/>
      </dsp:txXfrm>
    </dsp:sp>
    <dsp:sp modelId="{46F9BFEC-F782-4F61-96A9-16A806348BA6}">
      <dsp:nvSpPr>
        <dsp:cNvPr id="0" name=""/>
        <dsp:cNvSpPr/>
      </dsp:nvSpPr>
      <dsp:spPr>
        <a:xfrm>
          <a:off x="6537160" y="600"/>
          <a:ext cx="1946977" cy="722168"/>
        </a:xfrm>
        <a:prstGeom prst="rect">
          <a:avLst/>
        </a:prstGeom>
        <a:gradFill rotWithShape="0">
          <a:gsLst>
            <a:gs pos="0">
              <a:schemeClr val="accent4">
                <a:shade val="80000"/>
                <a:hueOff val="-430722"/>
                <a:satOff val="9170"/>
                <a:lumOff val="26000"/>
                <a:alphaOff val="0"/>
                <a:tint val="64000"/>
                <a:lumMod val="118000"/>
              </a:schemeClr>
            </a:gs>
            <a:gs pos="100000">
              <a:schemeClr val="accent4">
                <a:shade val="80000"/>
                <a:hueOff val="-430722"/>
                <a:satOff val="9170"/>
                <a:lumOff val="2600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fr-FR" sz="1200" b="1" kern="1200" dirty="0"/>
            <a:t>Obtention du BAC</a:t>
          </a:r>
        </a:p>
      </dsp:txBody>
      <dsp:txXfrm>
        <a:off x="6537160" y="600"/>
        <a:ext cx="1946977" cy="72216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F5EC17-5D7F-4DE5-AF62-23404EAFAD7B}" type="datetimeFigureOut">
              <a:rPr lang="fr-FR" smtClean="0"/>
              <a:t>20/09/2024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289C91-73AA-42B0-82C3-A73602783F7D}" type="slidenum">
              <a:rPr lang="fr-FR" smtClean="0"/>
              <a:t>‹N°›</a:t>
            </a:fld>
            <a:endParaRPr lang="fr-FR"/>
          </a:p>
        </p:txBody>
      </p:sp>
    </p:spTree>
    <p:extLst>
      <p:ext uri="{BB962C8B-B14F-4D97-AF65-F5344CB8AC3E}">
        <p14:creationId xmlns:p14="http://schemas.microsoft.com/office/powerpoint/2010/main" val="2758269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fr-FR"/>
              <a:t>Modifiez le style du titre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4D32F9F-A8EC-4D26-B2C2-80B1A1B4AFC4}" type="datetime1">
              <a:rPr lang="fr-FR" smtClean="0"/>
              <a:t>20/09/2024</a:t>
            </a:fld>
            <a:endParaRPr lang="fr-FR"/>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fr-F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337861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27371FF5-A72D-43DD-AAAE-127C7EADBCA2}" type="datetime1">
              <a:rPr lang="fr-FR" smtClean="0"/>
              <a:t>20/09/2024</a:t>
            </a:fld>
            <a:endParaRPr lang="fr-FR"/>
          </a:p>
        </p:txBody>
      </p:sp>
      <p:sp>
        <p:nvSpPr>
          <p:cNvPr id="6" name="Footer Placeholder 5"/>
          <p:cNvSpPr>
            <a:spLocks noGrp="1"/>
          </p:cNvSpPr>
          <p:nvPr>
            <p:ph type="ftr" sz="quarter" idx="11"/>
          </p:nvPr>
        </p:nvSpPr>
        <p:spPr/>
        <p:txBody>
          <a:bodyPr/>
          <a:lstStyle/>
          <a:p>
            <a:endParaRPr lang="fr-F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401351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fr-FR"/>
              <a:t>Modifiez le style du titre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4" name="Date Placeholder 3"/>
          <p:cNvSpPr>
            <a:spLocks noGrp="1"/>
          </p:cNvSpPr>
          <p:nvPr>
            <p:ph type="dt" sz="half" idx="10"/>
          </p:nvPr>
        </p:nvSpPr>
        <p:spPr/>
        <p:txBody>
          <a:bodyPr/>
          <a:lstStyle/>
          <a:p>
            <a:fld id="{909CE316-9F9C-4D1B-A850-2BF30636F0BF}"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2526012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fr-FR"/>
              <a:t>Modifiez le style du titre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4" name="Date Placeholder 3"/>
          <p:cNvSpPr>
            <a:spLocks noGrp="1"/>
          </p:cNvSpPr>
          <p:nvPr>
            <p:ph type="dt" sz="half" idx="10"/>
          </p:nvPr>
        </p:nvSpPr>
        <p:spPr/>
        <p:txBody>
          <a:bodyPr/>
          <a:lstStyle/>
          <a:p>
            <a:fld id="{68C3F289-1C7E-4FEA-9537-F6463418A6B0}"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5291193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1CE27C48-3CA8-48E3-9299-C061D9DB720D}"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2633941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fr-FR"/>
              <a:t>Modifiez le style du titre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4C75DAB-4AEB-405A-8384-40FE672B20F9}" type="datetime1">
              <a:rPr lang="fr-FR" smtClean="0"/>
              <a:t>20/09/2024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155674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fr-FR"/>
              <a:t>Modifiez le style du titre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9914063-03C0-47B4-9643-F0447DA33EEE}" type="datetime1">
              <a:rPr lang="fr-FR" smtClean="0"/>
              <a:t>20/09/2024</a:t>
            </a:fld>
            <a:endParaRPr lang="fr-FR"/>
          </a:p>
        </p:txBody>
      </p:sp>
      <p:sp>
        <p:nvSpPr>
          <p:cNvPr id="8" name="Footer Placeholder 7"/>
          <p:cNvSpPr>
            <a:spLocks noGrp="1"/>
          </p:cNvSpPr>
          <p:nvPr>
            <p:ph type="ftr" sz="quarter" idx="11"/>
          </p:nvPr>
        </p:nvSpPr>
        <p:spPr>
          <a:xfrm>
            <a:off x="561111" y="6391838"/>
            <a:ext cx="3644282" cy="304801"/>
          </a:xfrm>
        </p:spPr>
        <p:txBody>
          <a:bodyPr/>
          <a:lstStyle/>
          <a:p>
            <a:endParaRPr lang="fr-FR"/>
          </a:p>
        </p:txBody>
      </p:sp>
      <p:sp>
        <p:nvSpPr>
          <p:cNvPr id="9" name="Slide Number Placeholder 8"/>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2402329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F8564372-C09A-4558-85E5-0AF214BACABF}"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3440558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fr-FR"/>
              <a:t>Modifiez le style du titre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12B716F1-CA41-40A4-B4E9-3287187C812A}"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149001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76C0E8-987E-4EA1-ADD3-29AA2D96456F}"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452216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F304CF3-C00F-4D98-8C4A-2FE11C7AD478}" type="datetime1">
              <a:rPr lang="fr-FR" smtClean="0"/>
              <a:t>20/09/2024</a:t>
            </a:fld>
            <a:endParaRPr lang="fr-FR"/>
          </a:p>
        </p:txBody>
      </p:sp>
      <p:sp>
        <p:nvSpPr>
          <p:cNvPr id="5" name="Footer Placeholder 4"/>
          <p:cNvSpPr>
            <a:spLocks noGrp="1"/>
          </p:cNvSpPr>
          <p:nvPr>
            <p:ph type="ftr" sz="quarter" idx="11"/>
          </p:nvPr>
        </p:nvSpPr>
        <p:spPr/>
        <p:txBody>
          <a:bodyPr/>
          <a:lstStyle/>
          <a:p>
            <a:endParaRPr lang="fr-F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2300350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E34F328-E9D5-40A2-A88E-DBDAB1818963}" type="datetime1">
              <a:rPr lang="fr-FR" smtClean="0"/>
              <a:t>20/09/2024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92889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B01BA92-77F9-409C-89E6-E84DD5154CC0}" type="datetime1">
              <a:rPr lang="fr-FR" smtClean="0"/>
              <a:t>20/09/2024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3837435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fr-FR"/>
              <a:t>Modifiez le style du titre</a:t>
            </a:r>
            <a:endParaRPr lang="en-US" dirty="0"/>
          </a:p>
        </p:txBody>
      </p:sp>
      <p:sp>
        <p:nvSpPr>
          <p:cNvPr id="3" name="Date Placeholder 2"/>
          <p:cNvSpPr>
            <a:spLocks noGrp="1"/>
          </p:cNvSpPr>
          <p:nvPr>
            <p:ph type="dt" sz="half" idx="10"/>
          </p:nvPr>
        </p:nvSpPr>
        <p:spPr/>
        <p:txBody>
          <a:bodyPr/>
          <a:lstStyle/>
          <a:p>
            <a:fld id="{1365307D-ACB5-427E-9EF4-D7D1EC64B2E4}" type="datetime1">
              <a:rPr lang="fr-FR" smtClean="0"/>
              <a:t>20/09/2024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12290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D2428F-634D-4B71-8441-DD5C6A2A6A64}" type="datetime1">
              <a:rPr lang="fr-FR" smtClean="0"/>
              <a:t>20/09/2024</a:t>
            </a:fld>
            <a:endParaRPr lang="fr-FR"/>
          </a:p>
        </p:txBody>
      </p:sp>
      <p:sp>
        <p:nvSpPr>
          <p:cNvPr id="3" name="Footer Placeholder 2"/>
          <p:cNvSpPr>
            <a:spLocks noGrp="1"/>
          </p:cNvSpPr>
          <p:nvPr>
            <p:ph type="ftr" sz="quarter" idx="11"/>
          </p:nvPr>
        </p:nvSpPr>
        <p:spPr/>
        <p:txBody>
          <a:bodyPr/>
          <a:lstStyle/>
          <a:p>
            <a:endParaRPr lang="fr-F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3474230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F1406FBB-4BA5-4BC2-903D-74AB54811A62}" type="datetime1">
              <a:rPr lang="fr-FR" smtClean="0"/>
              <a:t>20/09/2024</a:t>
            </a:fld>
            <a:endParaRPr lang="fr-FR"/>
          </a:p>
        </p:txBody>
      </p:sp>
      <p:sp>
        <p:nvSpPr>
          <p:cNvPr id="6" name="Footer Placeholder 5"/>
          <p:cNvSpPr>
            <a:spLocks noGrp="1"/>
          </p:cNvSpPr>
          <p:nvPr>
            <p:ph type="ftr" sz="quarter" idx="11"/>
          </p:nvPr>
        </p:nvSpPr>
        <p:spPr/>
        <p:txBody>
          <a:bodyPr/>
          <a:lstStyle/>
          <a:p>
            <a:endParaRPr lang="fr-F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1381940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fr-FR"/>
              <a:t>Modifiez le style du titre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fr-FR"/>
              <a:t>Cliquez sur l'icône pour ajouter une image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DA554EB-8898-4E4D-9A28-6388B11108F8}" type="datetime1">
              <a:rPr lang="fr-FR" smtClean="0"/>
              <a:t>20/09/2024</a:t>
            </a:fld>
            <a:endParaRPr lang="fr-FR"/>
          </a:p>
        </p:txBody>
      </p:sp>
      <p:sp>
        <p:nvSpPr>
          <p:cNvPr id="6" name="Footer Placeholder 5"/>
          <p:cNvSpPr>
            <a:spLocks noGrp="1"/>
          </p:cNvSpPr>
          <p:nvPr>
            <p:ph type="ftr" sz="quarter" idx="11"/>
          </p:nvPr>
        </p:nvSpPr>
        <p:spPr/>
        <p:txBody>
          <a:bodyPr/>
          <a:lstStyle/>
          <a:p>
            <a:endParaRPr lang="fr-F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4BFC1B5-FE38-4E8D-A805-CA85DF365DB9}" type="slidenum">
              <a:rPr lang="fr-FR" smtClean="0"/>
              <a:t>‹N°›</a:t>
            </a:fld>
            <a:endParaRPr lang="fr-FR"/>
          </a:p>
        </p:txBody>
      </p:sp>
    </p:spTree>
    <p:extLst>
      <p:ext uri="{BB962C8B-B14F-4D97-AF65-F5344CB8AC3E}">
        <p14:creationId xmlns:p14="http://schemas.microsoft.com/office/powerpoint/2010/main" val="2769834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fr-FR"/>
              <a:t>Modifiez le style du titre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17F2E67-B7B4-41FD-9A37-646AA332B499}" type="datetime1">
              <a:rPr lang="fr-FR" smtClean="0"/>
              <a:t>20/09/2024</a:t>
            </a:fld>
            <a:endParaRPr lang="fr-F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fr-F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94BFC1B5-FE38-4E8D-A805-CA85DF365DB9}" type="slidenum">
              <a:rPr lang="fr-FR" smtClean="0"/>
              <a:t>‹N°›</a:t>
            </a:fld>
            <a:endParaRPr lang="fr-FR"/>
          </a:p>
        </p:txBody>
      </p:sp>
    </p:spTree>
    <p:extLst>
      <p:ext uri="{BB962C8B-B14F-4D97-AF65-F5344CB8AC3E}">
        <p14:creationId xmlns:p14="http://schemas.microsoft.com/office/powerpoint/2010/main" val="311216940"/>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F32558-6B28-41E5-9BA6-C952CB11975E}"/>
              </a:ext>
            </a:extLst>
          </p:cNvPr>
          <p:cNvSpPr>
            <a:spLocks noGrp="1"/>
          </p:cNvSpPr>
          <p:nvPr>
            <p:ph type="ctrTitle"/>
          </p:nvPr>
        </p:nvSpPr>
        <p:spPr>
          <a:xfrm>
            <a:off x="1154955" y="2099733"/>
            <a:ext cx="8825658" cy="1507533"/>
          </a:xfrm>
        </p:spPr>
        <p:txBody>
          <a:bodyPr>
            <a:normAutofit/>
          </a:bodyPr>
          <a:lstStyle/>
          <a:p>
            <a:pPr algn="ctr"/>
            <a:r>
              <a:rPr lang="fr-FR" b="1" dirty="0"/>
              <a:t>PROJET D’EVALUATION</a:t>
            </a:r>
          </a:p>
        </p:txBody>
      </p:sp>
      <p:sp>
        <p:nvSpPr>
          <p:cNvPr id="3" name="Sous-titre 2">
            <a:extLst>
              <a:ext uri="{FF2B5EF4-FFF2-40B4-BE49-F238E27FC236}">
                <a16:creationId xmlns:a16="http://schemas.microsoft.com/office/drawing/2014/main" id="{CC443DE4-809C-4C33-A565-C9D023C9B69C}"/>
              </a:ext>
            </a:extLst>
          </p:cNvPr>
          <p:cNvSpPr>
            <a:spLocks noGrp="1"/>
          </p:cNvSpPr>
          <p:nvPr>
            <p:ph type="subTitle" idx="1"/>
          </p:nvPr>
        </p:nvSpPr>
        <p:spPr/>
        <p:txBody>
          <a:bodyPr>
            <a:normAutofit/>
          </a:bodyPr>
          <a:lstStyle/>
          <a:p>
            <a:r>
              <a:rPr lang="fr-FR" sz="4400" dirty="0"/>
              <a:t>2024-2025</a:t>
            </a:r>
          </a:p>
        </p:txBody>
      </p:sp>
      <p:pic>
        <p:nvPicPr>
          <p:cNvPr id="6" name="Image 5">
            <a:extLst>
              <a:ext uri="{FF2B5EF4-FFF2-40B4-BE49-F238E27FC236}">
                <a16:creationId xmlns:a16="http://schemas.microsoft.com/office/drawing/2014/main" id="{4EBCF323-650E-4DDD-ADB3-A6050B77C9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911" y="811332"/>
            <a:ext cx="2980952" cy="1466667"/>
          </a:xfrm>
          <a:prstGeom prst="rect">
            <a:avLst/>
          </a:prstGeom>
        </p:spPr>
      </p:pic>
      <p:pic>
        <p:nvPicPr>
          <p:cNvPr id="5" name="Image 4">
            <a:extLst>
              <a:ext uri="{FF2B5EF4-FFF2-40B4-BE49-F238E27FC236}">
                <a16:creationId xmlns:a16="http://schemas.microsoft.com/office/drawing/2014/main" id="{367CD7CB-F7D7-4072-B726-59E6CEE476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2320229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2F8955-2F05-421D-AD58-175187B5A5BC}"/>
              </a:ext>
            </a:extLst>
          </p:cNvPr>
          <p:cNvSpPr>
            <a:spLocks noGrp="1"/>
          </p:cNvSpPr>
          <p:nvPr>
            <p:ph type="title"/>
          </p:nvPr>
        </p:nvSpPr>
        <p:spPr/>
        <p:txBody>
          <a:bodyPr>
            <a:normAutofit/>
          </a:bodyPr>
          <a:lstStyle/>
          <a:p>
            <a:r>
              <a:rPr lang="fr-FR" b="1" dirty="0"/>
              <a:t>LES ELEVES A BESOINS PARTICULIERS</a:t>
            </a:r>
          </a:p>
        </p:txBody>
      </p:sp>
      <p:sp>
        <p:nvSpPr>
          <p:cNvPr id="3" name="ZoneTexte 2">
            <a:extLst>
              <a:ext uri="{FF2B5EF4-FFF2-40B4-BE49-F238E27FC236}">
                <a16:creationId xmlns:a16="http://schemas.microsoft.com/office/drawing/2014/main" id="{56077403-AFEC-4113-950A-5C7BF0549A1B}"/>
              </a:ext>
            </a:extLst>
          </p:cNvPr>
          <p:cNvSpPr txBox="1"/>
          <p:nvPr/>
        </p:nvSpPr>
        <p:spPr>
          <a:xfrm>
            <a:off x="782093" y="2907092"/>
            <a:ext cx="10254953" cy="2862322"/>
          </a:xfrm>
          <a:prstGeom prst="rect">
            <a:avLst/>
          </a:prstGeom>
          <a:noFill/>
        </p:spPr>
        <p:txBody>
          <a:bodyPr wrap="square" rtlCol="0">
            <a:spAutoFit/>
          </a:bodyPr>
          <a:lstStyle/>
          <a:p>
            <a:r>
              <a:rPr lang="fr-FR" b="1" dirty="0"/>
              <a:t>Pour les élèves bénéficiant d’un PAP (Plan d’accompagnement personnalisé) PAI (Projet d’accueil individualisé)  PPS (Projet personnalisé de scolarisation)</a:t>
            </a:r>
          </a:p>
          <a:p>
            <a:endParaRPr lang="fr-FR" b="1" dirty="0"/>
          </a:p>
          <a:p>
            <a:endParaRPr lang="fr-FR" dirty="0"/>
          </a:p>
          <a:p>
            <a:r>
              <a:rPr lang="fr-FR" dirty="0"/>
              <a:t>-prise en compte des aménagements durant l’année en cours : grille des aménagements pédagogiques à compléter avec la famille et intégrée dans </a:t>
            </a:r>
            <a:r>
              <a:rPr lang="fr-FR" dirty="0" err="1"/>
              <a:t>pronote</a:t>
            </a:r>
            <a:endParaRPr lang="fr-FR" dirty="0"/>
          </a:p>
          <a:p>
            <a:endParaRPr lang="fr-FR" dirty="0"/>
          </a:p>
          <a:p>
            <a:r>
              <a:rPr lang="fr-FR" dirty="0"/>
              <a:t>-demande d’aménagements pour l’examen en début de première complétée et signée par la famille et le chef d’établissement</a:t>
            </a:r>
          </a:p>
          <a:p>
            <a:r>
              <a:rPr lang="fr-FR" dirty="0"/>
              <a:t>Une notification d’aménagement sera ensuite disponible dans Cyclades.</a:t>
            </a:r>
          </a:p>
        </p:txBody>
      </p:sp>
      <p:pic>
        <p:nvPicPr>
          <p:cNvPr id="5" name="Image 4">
            <a:extLst>
              <a:ext uri="{FF2B5EF4-FFF2-40B4-BE49-F238E27FC236}">
                <a16:creationId xmlns:a16="http://schemas.microsoft.com/office/drawing/2014/main" id="{2F15E9CE-FC73-45A4-9B57-A1FFAB240E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2413079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77EAF4-5F6C-4AEF-B501-A4AFC8928337}"/>
              </a:ext>
            </a:extLst>
          </p:cNvPr>
          <p:cNvSpPr>
            <a:spLocks noGrp="1"/>
          </p:cNvSpPr>
          <p:nvPr>
            <p:ph type="title"/>
          </p:nvPr>
        </p:nvSpPr>
        <p:spPr/>
        <p:txBody>
          <a:bodyPr/>
          <a:lstStyle/>
          <a:p>
            <a:pPr algn="ctr"/>
            <a:r>
              <a:rPr lang="fr-FR" b="1" dirty="0"/>
              <a:t>FRAUDES ET PLAGIAT</a:t>
            </a:r>
          </a:p>
        </p:txBody>
      </p:sp>
      <p:sp>
        <p:nvSpPr>
          <p:cNvPr id="3" name="ZoneTexte 2">
            <a:extLst>
              <a:ext uri="{FF2B5EF4-FFF2-40B4-BE49-F238E27FC236}">
                <a16:creationId xmlns:a16="http://schemas.microsoft.com/office/drawing/2014/main" id="{D45AD1A1-756E-44C3-8CC2-D557F6FD1F55}"/>
              </a:ext>
            </a:extLst>
          </p:cNvPr>
          <p:cNvSpPr txBox="1"/>
          <p:nvPr/>
        </p:nvSpPr>
        <p:spPr>
          <a:xfrm>
            <a:off x="671119" y="2969703"/>
            <a:ext cx="11056690" cy="4801314"/>
          </a:xfrm>
          <a:prstGeom prst="rect">
            <a:avLst/>
          </a:prstGeom>
          <a:noFill/>
        </p:spPr>
        <p:txBody>
          <a:bodyPr wrap="square" rtlCol="0">
            <a:spAutoFit/>
          </a:bodyPr>
          <a:lstStyle/>
          <a:p>
            <a:r>
              <a:rPr lang="fr-FR" dirty="0"/>
              <a:t>L’évaluation du travail scolaire relève de la responsabilité pédagogique propre de l’enseignant. Il peut choisir de :</a:t>
            </a:r>
          </a:p>
          <a:p>
            <a:r>
              <a:rPr lang="fr-FR" dirty="0"/>
              <a:t>-faire refaire le contrôle</a:t>
            </a:r>
          </a:p>
          <a:p>
            <a:r>
              <a:rPr lang="fr-FR" dirty="0"/>
              <a:t>-attribuer un 0/20</a:t>
            </a:r>
          </a:p>
          <a:p>
            <a:r>
              <a:rPr lang="fr-FR" dirty="0"/>
              <a:t>-diviser la note ou ne noter qu’une partie du devoir</a:t>
            </a:r>
          </a:p>
          <a:p>
            <a:endParaRPr lang="fr-FR" dirty="0"/>
          </a:p>
          <a:p>
            <a:r>
              <a:rPr lang="fr-FR" i="1" dirty="0"/>
              <a:t>Une vigilance sera apportée aux élèves qui seraient systématiquement absents et profiteraient du système de rattrapage pour planifier leurs révisions. Dans ce cas une sanction disciplinaire sera prise par le chef d’établissement ou son adjoint.</a:t>
            </a:r>
            <a:r>
              <a:rPr lang="fr-FR" dirty="0"/>
              <a:t> </a:t>
            </a:r>
            <a:r>
              <a:rPr lang="fr-FR" i="1" dirty="0"/>
              <a:t>(article R. 511-13 du Code de l'éducation et aux circulaires n° 2011-111 et n° 2011-112 du 1er janvier 2011) </a:t>
            </a:r>
            <a:r>
              <a:rPr lang="fr-FR" dirty="0"/>
              <a:t>Un courrier de la Direction sera envoyé à la famille.</a:t>
            </a:r>
          </a:p>
          <a:p>
            <a:endParaRPr lang="fr-FR" dirty="0"/>
          </a:p>
          <a:p>
            <a:endParaRPr lang="fr-FR" dirty="0"/>
          </a:p>
          <a:p>
            <a:endParaRPr lang="fr-FR" dirty="0"/>
          </a:p>
          <a:p>
            <a:endParaRPr lang="fr-FR" dirty="0"/>
          </a:p>
          <a:p>
            <a:endParaRPr lang="fr-FR" dirty="0"/>
          </a:p>
          <a:p>
            <a:endParaRPr lang="fr-FR" dirty="0"/>
          </a:p>
        </p:txBody>
      </p:sp>
      <p:pic>
        <p:nvPicPr>
          <p:cNvPr id="5" name="Image 4">
            <a:extLst>
              <a:ext uri="{FF2B5EF4-FFF2-40B4-BE49-F238E27FC236}">
                <a16:creationId xmlns:a16="http://schemas.microsoft.com/office/drawing/2014/main" id="{405517BF-8A5B-4A91-A804-EF886CA277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523602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6FB5BA7-15EB-4675-B7BD-2D4B6F4EA1C7}"/>
              </a:ext>
            </a:extLst>
          </p:cNvPr>
          <p:cNvSpPr txBox="1"/>
          <p:nvPr/>
        </p:nvSpPr>
        <p:spPr>
          <a:xfrm>
            <a:off x="914400" y="1208014"/>
            <a:ext cx="9957732" cy="4339650"/>
          </a:xfrm>
          <a:prstGeom prst="rect">
            <a:avLst/>
          </a:prstGeom>
          <a:noFill/>
        </p:spPr>
        <p:txBody>
          <a:bodyPr wrap="square" rtlCol="0">
            <a:spAutoFit/>
          </a:bodyPr>
          <a:lstStyle/>
          <a:p>
            <a:r>
              <a:rPr lang="fr-FR" sz="2400" b="1" u="sng" dirty="0">
                <a:solidFill>
                  <a:schemeClr val="accent6">
                    <a:lumMod val="75000"/>
                  </a:schemeClr>
                </a:solidFill>
              </a:rPr>
              <a:t>OBJECTIFS:</a:t>
            </a:r>
          </a:p>
          <a:p>
            <a:endParaRPr lang="fr-FR" dirty="0"/>
          </a:p>
          <a:p>
            <a:r>
              <a:rPr lang="fr-FR" dirty="0"/>
              <a:t>-conforter l’égalité de traitement de tous les élèves</a:t>
            </a:r>
          </a:p>
          <a:p>
            <a:endParaRPr lang="fr-FR" dirty="0"/>
          </a:p>
          <a:p>
            <a:r>
              <a:rPr lang="fr-FR" dirty="0"/>
              <a:t>-rendre transparentes les procédures éducatives et évaluatives auprès des élèves et des familles et mieux communiquer</a:t>
            </a:r>
          </a:p>
          <a:p>
            <a:endParaRPr lang="fr-FR" dirty="0"/>
          </a:p>
          <a:p>
            <a:r>
              <a:rPr lang="fr-FR" dirty="0"/>
              <a:t>-communiquer aux élèves et aux familles sur </a:t>
            </a:r>
            <a:r>
              <a:rPr lang="fr-FR" u="sng" dirty="0"/>
              <a:t>les enjeux de l’évaluation </a:t>
            </a:r>
            <a:r>
              <a:rPr lang="fr-FR" dirty="0"/>
              <a:t>dans l’obtention du BAC et pour PARCOURSUP</a:t>
            </a:r>
          </a:p>
          <a:p>
            <a:endParaRPr lang="fr-FR" dirty="0"/>
          </a:p>
          <a:p>
            <a:r>
              <a:rPr lang="fr-FR" dirty="0"/>
              <a:t>-prendre conscience de l’importance des notes et des appréciations dans l’obtention du diplôme et des résultats d’orientation dans PARCOURSUP.</a:t>
            </a:r>
          </a:p>
          <a:p>
            <a:endParaRPr lang="fr-FR" dirty="0"/>
          </a:p>
          <a:p>
            <a:endParaRPr lang="fr-FR" dirty="0"/>
          </a:p>
          <a:p>
            <a:endParaRPr lang="fr-FR" dirty="0"/>
          </a:p>
        </p:txBody>
      </p:sp>
      <p:pic>
        <p:nvPicPr>
          <p:cNvPr id="4" name="Image 3">
            <a:extLst>
              <a:ext uri="{FF2B5EF4-FFF2-40B4-BE49-F238E27FC236}">
                <a16:creationId xmlns:a16="http://schemas.microsoft.com/office/drawing/2014/main" id="{39B6EC67-5CE1-4231-8F17-2E1149B0D4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9491" y="5802233"/>
            <a:ext cx="2747489" cy="1055767"/>
          </a:xfrm>
          <a:prstGeom prst="rect">
            <a:avLst/>
          </a:prstGeom>
        </p:spPr>
      </p:pic>
    </p:spTree>
    <p:extLst>
      <p:ext uri="{BB962C8B-B14F-4D97-AF65-F5344CB8AC3E}">
        <p14:creationId xmlns:p14="http://schemas.microsoft.com/office/powerpoint/2010/main" val="366506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1457A1-7874-4ACF-A06E-4C8FD5C726CD}"/>
              </a:ext>
            </a:extLst>
          </p:cNvPr>
          <p:cNvSpPr>
            <a:spLocks noGrp="1"/>
          </p:cNvSpPr>
          <p:nvPr>
            <p:ph type="title"/>
          </p:nvPr>
        </p:nvSpPr>
        <p:spPr>
          <a:xfrm>
            <a:off x="729842" y="973668"/>
            <a:ext cx="10393960" cy="706964"/>
          </a:xfrm>
        </p:spPr>
        <p:txBody>
          <a:bodyPr/>
          <a:lstStyle/>
          <a:p>
            <a:r>
              <a:rPr lang="fr-FR" dirty="0"/>
              <a:t>LE CYCLE TERMINAL : première et terminale générale et technologique</a:t>
            </a:r>
          </a:p>
        </p:txBody>
      </p:sp>
      <p:sp>
        <p:nvSpPr>
          <p:cNvPr id="3" name="ZoneTexte 2">
            <a:extLst>
              <a:ext uri="{FF2B5EF4-FFF2-40B4-BE49-F238E27FC236}">
                <a16:creationId xmlns:a16="http://schemas.microsoft.com/office/drawing/2014/main" id="{8F46EE62-BF31-4797-A1E8-DED9CA296DE5}"/>
              </a:ext>
            </a:extLst>
          </p:cNvPr>
          <p:cNvSpPr txBox="1"/>
          <p:nvPr/>
        </p:nvSpPr>
        <p:spPr>
          <a:xfrm>
            <a:off x="528506" y="2457974"/>
            <a:ext cx="11190914" cy="2862322"/>
          </a:xfrm>
          <a:prstGeom prst="rect">
            <a:avLst/>
          </a:prstGeom>
          <a:noFill/>
        </p:spPr>
        <p:txBody>
          <a:bodyPr wrap="square" rtlCol="0">
            <a:spAutoFit/>
          </a:bodyPr>
          <a:lstStyle/>
          <a:p>
            <a:r>
              <a:rPr lang="fr-FR" dirty="0"/>
              <a:t>Le diplôme du Baccalauréat est délivré au vu des résultats obtenus pendant la scolarité en première et en terminale :</a:t>
            </a:r>
          </a:p>
          <a:p>
            <a:endParaRPr lang="fr-FR" dirty="0"/>
          </a:p>
          <a:p>
            <a:r>
              <a:rPr lang="fr-FR" b="1" dirty="0">
                <a:solidFill>
                  <a:srgbClr val="FF0000"/>
                </a:solidFill>
              </a:rPr>
              <a:t>40% CONTRÔLE CONTINU </a:t>
            </a:r>
            <a:r>
              <a:rPr lang="fr-FR" dirty="0"/>
              <a:t>( moyennes annuelles de chaque discipline du tronc commun + moyenne annuelle de l’EDS abandonné en fin de première)</a:t>
            </a:r>
          </a:p>
          <a:p>
            <a:endParaRPr lang="fr-FR" dirty="0"/>
          </a:p>
          <a:p>
            <a:r>
              <a:rPr lang="fr-FR" b="1" dirty="0">
                <a:solidFill>
                  <a:srgbClr val="FF0000"/>
                </a:solidFill>
              </a:rPr>
              <a:t>60% EPREUVES TERMINALES </a:t>
            </a:r>
            <a:r>
              <a:rPr lang="fr-FR" dirty="0"/>
              <a:t>: </a:t>
            </a:r>
          </a:p>
          <a:p>
            <a:r>
              <a:rPr lang="fr-FR" dirty="0"/>
              <a:t>-</a:t>
            </a:r>
            <a:r>
              <a:rPr lang="fr-FR" b="1" dirty="0"/>
              <a:t>en fin d’année de première </a:t>
            </a:r>
            <a:r>
              <a:rPr lang="fr-FR" dirty="0"/>
              <a:t>: Epreuves de français (écrit et oral)</a:t>
            </a:r>
          </a:p>
          <a:p>
            <a:r>
              <a:rPr lang="fr-FR" dirty="0"/>
              <a:t>-</a:t>
            </a:r>
            <a:r>
              <a:rPr lang="fr-FR" b="1" dirty="0"/>
              <a:t>en Terminale : </a:t>
            </a:r>
            <a:r>
              <a:rPr lang="fr-FR" dirty="0"/>
              <a:t>épreuves de   Philosophie    Deux enseignements de spécialité</a:t>
            </a:r>
          </a:p>
          <a:p>
            <a:r>
              <a:rPr lang="fr-FR" dirty="0"/>
              <a:t>                                                   Grand oral</a:t>
            </a:r>
          </a:p>
        </p:txBody>
      </p:sp>
      <p:pic>
        <p:nvPicPr>
          <p:cNvPr id="5" name="Image 4">
            <a:extLst>
              <a:ext uri="{FF2B5EF4-FFF2-40B4-BE49-F238E27FC236}">
                <a16:creationId xmlns:a16="http://schemas.microsoft.com/office/drawing/2014/main" id="{5EC630A4-AA22-4D50-9803-A1F96C6FCC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5444" y="5680590"/>
            <a:ext cx="2747489" cy="1055767"/>
          </a:xfrm>
          <a:prstGeom prst="rect">
            <a:avLst/>
          </a:prstGeom>
        </p:spPr>
      </p:pic>
    </p:spTree>
    <p:extLst>
      <p:ext uri="{BB962C8B-B14F-4D97-AF65-F5344CB8AC3E}">
        <p14:creationId xmlns:p14="http://schemas.microsoft.com/office/powerpoint/2010/main" val="3541333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50057F-E371-4C73-8CC3-CA6421DE3C36}"/>
              </a:ext>
            </a:extLst>
          </p:cNvPr>
          <p:cNvSpPr>
            <a:spLocks noGrp="1"/>
          </p:cNvSpPr>
          <p:nvPr>
            <p:ph type="title"/>
          </p:nvPr>
        </p:nvSpPr>
        <p:spPr/>
        <p:txBody>
          <a:bodyPr/>
          <a:lstStyle/>
          <a:p>
            <a:pPr algn="ctr"/>
            <a:r>
              <a:rPr lang="fr-FR" b="1" dirty="0"/>
              <a:t>LE CYCLE TERMINAL</a:t>
            </a:r>
          </a:p>
        </p:txBody>
      </p:sp>
      <p:cxnSp>
        <p:nvCxnSpPr>
          <p:cNvPr id="9" name="Connecteur : en angle 8">
            <a:extLst>
              <a:ext uri="{FF2B5EF4-FFF2-40B4-BE49-F238E27FC236}">
                <a16:creationId xmlns:a16="http://schemas.microsoft.com/office/drawing/2014/main" id="{C9901045-B075-49A9-BA9C-78C4BB9566E4}"/>
              </a:ext>
            </a:extLst>
          </p:cNvPr>
          <p:cNvCxnSpPr/>
          <p:nvPr/>
        </p:nvCxnSpPr>
        <p:spPr>
          <a:xfrm>
            <a:off x="4672668" y="3624044"/>
            <a:ext cx="260059" cy="2530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EFEF3EAC-719C-4BE2-982F-F486E62F1342}"/>
              </a:ext>
            </a:extLst>
          </p:cNvPr>
          <p:cNvSpPr txBox="1"/>
          <p:nvPr/>
        </p:nvSpPr>
        <p:spPr>
          <a:xfrm>
            <a:off x="4932727" y="3844819"/>
            <a:ext cx="3527782" cy="276999"/>
          </a:xfrm>
          <a:prstGeom prst="rect">
            <a:avLst/>
          </a:prstGeom>
          <a:noFill/>
          <a:ln w="6350">
            <a:solidFill>
              <a:schemeClr val="tx1"/>
            </a:solidFill>
          </a:ln>
        </p:spPr>
        <p:txBody>
          <a:bodyPr wrap="square" rtlCol="0">
            <a:spAutoFit/>
          </a:bodyPr>
          <a:lstStyle/>
          <a:p>
            <a:r>
              <a:rPr lang="fr-FR" sz="1200" b="1" dirty="0"/>
              <a:t>Remontée des 3 bulletins dans PARCOURSUP</a:t>
            </a:r>
          </a:p>
        </p:txBody>
      </p:sp>
      <p:pic>
        <p:nvPicPr>
          <p:cNvPr id="13" name="Image 12">
            <a:extLst>
              <a:ext uri="{FF2B5EF4-FFF2-40B4-BE49-F238E27FC236}">
                <a16:creationId xmlns:a16="http://schemas.microsoft.com/office/drawing/2014/main" id="{608510FE-B69F-40F2-B7A7-6C7D81DF4FD2}"/>
              </a:ext>
            </a:extLst>
          </p:cNvPr>
          <p:cNvPicPr>
            <a:picLocks noChangeAspect="1"/>
          </p:cNvPicPr>
          <p:nvPr/>
        </p:nvPicPr>
        <p:blipFill>
          <a:blip r:embed="rId2"/>
          <a:stretch>
            <a:fillRect/>
          </a:stretch>
        </p:blipFill>
        <p:spPr>
          <a:xfrm>
            <a:off x="531302" y="2913843"/>
            <a:ext cx="11339119" cy="1030313"/>
          </a:xfrm>
          <a:prstGeom prst="rect">
            <a:avLst/>
          </a:prstGeom>
        </p:spPr>
      </p:pic>
      <p:pic>
        <p:nvPicPr>
          <p:cNvPr id="4" name="Image 3">
            <a:extLst>
              <a:ext uri="{FF2B5EF4-FFF2-40B4-BE49-F238E27FC236}">
                <a16:creationId xmlns:a16="http://schemas.microsoft.com/office/drawing/2014/main" id="{2767FFF6-758D-42E4-9544-3AED5D98D7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4909" y="5802233"/>
            <a:ext cx="2747489" cy="1055767"/>
          </a:xfrm>
          <a:prstGeom prst="rect">
            <a:avLst/>
          </a:prstGeom>
        </p:spPr>
      </p:pic>
      <p:graphicFrame>
        <p:nvGraphicFramePr>
          <p:cNvPr id="8" name="Diagramme 7">
            <a:extLst>
              <a:ext uri="{FF2B5EF4-FFF2-40B4-BE49-F238E27FC236}">
                <a16:creationId xmlns:a16="http://schemas.microsoft.com/office/drawing/2014/main" id="{BF54C026-8BCB-4819-B934-ECA35B20DAC9}"/>
              </a:ext>
            </a:extLst>
          </p:cNvPr>
          <p:cNvGraphicFramePr/>
          <p:nvPr>
            <p:extLst>
              <p:ext uri="{D42A27DB-BD31-4B8C-83A1-F6EECF244321}">
                <p14:modId xmlns:p14="http://schemas.microsoft.com/office/powerpoint/2010/main" val="407952091"/>
              </p:ext>
            </p:extLst>
          </p:nvPr>
        </p:nvGraphicFramePr>
        <p:xfrm>
          <a:off x="267855" y="4691592"/>
          <a:ext cx="8866909" cy="723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tangle 4">
            <a:extLst>
              <a:ext uri="{FF2B5EF4-FFF2-40B4-BE49-F238E27FC236}">
                <a16:creationId xmlns:a16="http://schemas.microsoft.com/office/drawing/2014/main" id="{94037B24-1588-4ADC-BA0B-CF1BEDC48AAE}"/>
              </a:ext>
            </a:extLst>
          </p:cNvPr>
          <p:cNvSpPr/>
          <p:nvPr/>
        </p:nvSpPr>
        <p:spPr>
          <a:xfrm>
            <a:off x="4150205" y="5485611"/>
            <a:ext cx="1385455" cy="4987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100" b="1" dirty="0"/>
              <a:t>Avis dans le livret scolaire </a:t>
            </a:r>
            <a:r>
              <a:rPr lang="fr-FR" sz="1100" b="1" dirty="0" err="1"/>
              <a:t>pronote</a:t>
            </a:r>
            <a:endParaRPr lang="fr-FR" sz="1100" b="1" dirty="0"/>
          </a:p>
        </p:txBody>
      </p:sp>
      <p:sp>
        <p:nvSpPr>
          <p:cNvPr id="6" name="Rectangle 5">
            <a:extLst>
              <a:ext uri="{FF2B5EF4-FFF2-40B4-BE49-F238E27FC236}">
                <a16:creationId xmlns:a16="http://schemas.microsoft.com/office/drawing/2014/main" id="{48CC3C36-B4CC-4F61-A167-276497E1CC9E}"/>
              </a:ext>
            </a:extLst>
          </p:cNvPr>
          <p:cNvSpPr/>
          <p:nvPr/>
        </p:nvSpPr>
        <p:spPr>
          <a:xfrm>
            <a:off x="4150205" y="6055385"/>
            <a:ext cx="3793068" cy="4987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200" b="1" dirty="0"/>
              <a:t>Remontée des deux bulletins dans </a:t>
            </a:r>
            <a:r>
              <a:rPr lang="fr-FR" sz="1200" b="1" dirty="0" err="1"/>
              <a:t>Parcoursup</a:t>
            </a:r>
            <a:endParaRPr lang="fr-FR" sz="1200" b="1" dirty="0"/>
          </a:p>
        </p:txBody>
      </p:sp>
      <p:cxnSp>
        <p:nvCxnSpPr>
          <p:cNvPr id="11" name="Connecteur droit avec flèche 10">
            <a:extLst>
              <a:ext uri="{FF2B5EF4-FFF2-40B4-BE49-F238E27FC236}">
                <a16:creationId xmlns:a16="http://schemas.microsoft.com/office/drawing/2014/main" id="{60C5C415-7FEA-49D1-9CEF-094064D1B40C}"/>
              </a:ext>
            </a:extLst>
          </p:cNvPr>
          <p:cNvCxnSpPr>
            <a:cxnSpLocks/>
          </p:cNvCxnSpPr>
          <p:nvPr/>
        </p:nvCxnSpPr>
        <p:spPr>
          <a:xfrm flipV="1">
            <a:off x="5628024" y="5502016"/>
            <a:ext cx="1028318" cy="36516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4" name="Connecteur droit avec flèche 13">
            <a:extLst>
              <a:ext uri="{FF2B5EF4-FFF2-40B4-BE49-F238E27FC236}">
                <a16:creationId xmlns:a16="http://schemas.microsoft.com/office/drawing/2014/main" id="{F3E733A4-00B5-4FFE-AF2B-807B840CE54C}"/>
              </a:ext>
            </a:extLst>
          </p:cNvPr>
          <p:cNvCxnSpPr>
            <a:cxnSpLocks/>
          </p:cNvCxnSpPr>
          <p:nvPr/>
        </p:nvCxnSpPr>
        <p:spPr>
          <a:xfrm flipH="1">
            <a:off x="7804727" y="3844819"/>
            <a:ext cx="1182255" cy="75935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8" name="Connecteur : en angle 17">
            <a:extLst>
              <a:ext uri="{FF2B5EF4-FFF2-40B4-BE49-F238E27FC236}">
                <a16:creationId xmlns:a16="http://schemas.microsoft.com/office/drawing/2014/main" id="{41D7D216-0138-4FBD-AE67-B513289195E0}"/>
              </a:ext>
            </a:extLst>
          </p:cNvPr>
          <p:cNvCxnSpPr>
            <a:cxnSpLocks/>
          </p:cNvCxnSpPr>
          <p:nvPr/>
        </p:nvCxnSpPr>
        <p:spPr>
          <a:xfrm>
            <a:off x="3315858" y="5419299"/>
            <a:ext cx="741983" cy="382934"/>
          </a:xfrm>
          <a:prstGeom prst="bentConnector3">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2" name="Connecteur : en angle 21">
            <a:extLst>
              <a:ext uri="{FF2B5EF4-FFF2-40B4-BE49-F238E27FC236}">
                <a16:creationId xmlns:a16="http://schemas.microsoft.com/office/drawing/2014/main" id="{9D122F99-DA99-4F07-8B6A-626B7E0FE9DC}"/>
              </a:ext>
            </a:extLst>
          </p:cNvPr>
          <p:cNvCxnSpPr>
            <a:cxnSpLocks/>
          </p:cNvCxnSpPr>
          <p:nvPr/>
        </p:nvCxnSpPr>
        <p:spPr>
          <a:xfrm>
            <a:off x="2644685" y="5414601"/>
            <a:ext cx="1459338" cy="733805"/>
          </a:xfrm>
          <a:prstGeom prst="bentConnector3">
            <a:avLst>
              <a:gd name="adj1" fmla="val 50000"/>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104260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02E8C8-1837-4CCF-8F66-6BF6AA7444A2}"/>
              </a:ext>
            </a:extLst>
          </p:cNvPr>
          <p:cNvSpPr>
            <a:spLocks noGrp="1"/>
          </p:cNvSpPr>
          <p:nvPr>
            <p:ph type="title"/>
          </p:nvPr>
        </p:nvSpPr>
        <p:spPr/>
        <p:txBody>
          <a:bodyPr/>
          <a:lstStyle/>
          <a:p>
            <a:pPr algn="ctr"/>
            <a:r>
              <a:rPr lang="fr-FR" b="1" dirty="0"/>
              <a:t>LES EVALUATIONS DE PREPARATION AU BAC</a:t>
            </a:r>
          </a:p>
        </p:txBody>
      </p:sp>
      <p:sp>
        <p:nvSpPr>
          <p:cNvPr id="3" name="ZoneTexte 2">
            <a:extLst>
              <a:ext uri="{FF2B5EF4-FFF2-40B4-BE49-F238E27FC236}">
                <a16:creationId xmlns:a16="http://schemas.microsoft.com/office/drawing/2014/main" id="{94B743C9-1E43-4F5D-8E0B-6B1444DD4136}"/>
              </a:ext>
            </a:extLst>
          </p:cNvPr>
          <p:cNvSpPr txBox="1"/>
          <p:nvPr/>
        </p:nvSpPr>
        <p:spPr>
          <a:xfrm>
            <a:off x="486562" y="2579614"/>
            <a:ext cx="11132190" cy="3416320"/>
          </a:xfrm>
          <a:prstGeom prst="rect">
            <a:avLst/>
          </a:prstGeom>
          <a:noFill/>
        </p:spPr>
        <p:txBody>
          <a:bodyPr wrap="square" rtlCol="0">
            <a:spAutoFit/>
          </a:bodyPr>
          <a:lstStyle/>
          <a:p>
            <a:endParaRPr lang="fr-FR" dirty="0"/>
          </a:p>
          <a:p>
            <a:r>
              <a:rPr lang="fr-FR" b="1" dirty="0"/>
              <a:t>PREMIERE: Epreuves anticipée de français</a:t>
            </a:r>
          </a:p>
          <a:p>
            <a:r>
              <a:rPr lang="fr-FR" dirty="0"/>
              <a:t>-deux entraînements à l’oral et un bac blanc écrit</a:t>
            </a:r>
          </a:p>
          <a:p>
            <a:endParaRPr lang="fr-FR" dirty="0"/>
          </a:p>
          <a:p>
            <a:r>
              <a:rPr lang="fr-FR" b="1" dirty="0"/>
              <a:t>TERMINALE: </a:t>
            </a:r>
          </a:p>
          <a:p>
            <a:r>
              <a:rPr lang="fr-FR" dirty="0"/>
              <a:t>-Deux bacs blancs de philosophie</a:t>
            </a:r>
          </a:p>
          <a:p>
            <a:r>
              <a:rPr lang="fr-FR" dirty="0"/>
              <a:t>Dont un bac blanc (philosophie + EDS) au retour des vacances de février</a:t>
            </a:r>
          </a:p>
          <a:p>
            <a:endParaRPr lang="fr-FR" dirty="0"/>
          </a:p>
          <a:p>
            <a:r>
              <a:rPr lang="fr-FR" dirty="0"/>
              <a:t>Considérées comme une évaluation formative, les notes seront saisies pour le troisième trimestre et un relevé de notes sera envoyé à l’élève. (Choix des coefficients à l’appréciation de l’enseignant)</a:t>
            </a:r>
          </a:p>
          <a:p>
            <a:endParaRPr lang="fr-FR" dirty="0"/>
          </a:p>
          <a:p>
            <a:endParaRPr lang="fr-FR" dirty="0"/>
          </a:p>
        </p:txBody>
      </p:sp>
      <p:pic>
        <p:nvPicPr>
          <p:cNvPr id="5" name="Image 4">
            <a:extLst>
              <a:ext uri="{FF2B5EF4-FFF2-40B4-BE49-F238E27FC236}">
                <a16:creationId xmlns:a16="http://schemas.microsoft.com/office/drawing/2014/main" id="{8B78B22E-8422-46B8-B425-A48ACFAA58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144763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A07308-A705-4D93-BA67-B88432FD1B69}"/>
              </a:ext>
            </a:extLst>
          </p:cNvPr>
          <p:cNvSpPr>
            <a:spLocks noGrp="1"/>
          </p:cNvSpPr>
          <p:nvPr>
            <p:ph type="title"/>
          </p:nvPr>
        </p:nvSpPr>
        <p:spPr/>
        <p:txBody>
          <a:bodyPr/>
          <a:lstStyle/>
          <a:p>
            <a:pPr algn="ctr"/>
            <a:r>
              <a:rPr lang="fr-FR" dirty="0"/>
              <a:t>ABSENCES ET RATTRAPAGES</a:t>
            </a:r>
          </a:p>
        </p:txBody>
      </p:sp>
      <p:sp>
        <p:nvSpPr>
          <p:cNvPr id="3" name="ZoneTexte 2">
            <a:extLst>
              <a:ext uri="{FF2B5EF4-FFF2-40B4-BE49-F238E27FC236}">
                <a16:creationId xmlns:a16="http://schemas.microsoft.com/office/drawing/2014/main" id="{ED6A743E-0807-4FB0-8BF8-91F060A477A6}"/>
              </a:ext>
            </a:extLst>
          </p:cNvPr>
          <p:cNvSpPr txBox="1"/>
          <p:nvPr/>
        </p:nvSpPr>
        <p:spPr>
          <a:xfrm>
            <a:off x="888051" y="3080181"/>
            <a:ext cx="10515600" cy="2646878"/>
          </a:xfrm>
          <a:prstGeom prst="rect">
            <a:avLst/>
          </a:prstGeom>
          <a:noFill/>
        </p:spPr>
        <p:txBody>
          <a:bodyPr wrap="square" rtlCol="0">
            <a:spAutoFit/>
          </a:bodyPr>
          <a:lstStyle/>
          <a:p>
            <a:r>
              <a:rPr lang="fr-FR" b="1" u="sng" dirty="0"/>
              <a:t>le devoir d’assiduité</a:t>
            </a:r>
          </a:p>
          <a:p>
            <a:r>
              <a:rPr lang="fr-FR" b="1" u="sng" dirty="0"/>
              <a:t> </a:t>
            </a:r>
          </a:p>
          <a:p>
            <a:r>
              <a:rPr lang="fr-FR" sz="1600" dirty="0"/>
              <a:t>Article L511-1 du code de l’éducation </a:t>
            </a:r>
          </a:p>
          <a:p>
            <a:r>
              <a:rPr lang="fr-FR" sz="1600" i="1" dirty="0"/>
              <a:t>Le contrôle continu implique un respect scrupuleux de l'obligation d'assiduité prévue par l'article L.511-1 du Code de l'éducation qui impose aux élèves de suivre l'intégralité des enseignements obligatoires et optionnels auxquels ils sont inscrits. À ce titre, les élèves doivent accomplir les travaux écrits et oraux qui leur sont demandés par les enseignants et se soumettre aux modalités du contrôle continu qui leur sont imposées.</a:t>
            </a:r>
            <a:endParaRPr lang="fr-FR" sz="1600" dirty="0"/>
          </a:p>
          <a:p>
            <a:endParaRPr lang="fr-FR" sz="1600" dirty="0"/>
          </a:p>
          <a:p>
            <a:endParaRPr lang="fr-FR" dirty="0"/>
          </a:p>
        </p:txBody>
      </p:sp>
      <p:pic>
        <p:nvPicPr>
          <p:cNvPr id="5" name="Image 4">
            <a:extLst>
              <a:ext uri="{FF2B5EF4-FFF2-40B4-BE49-F238E27FC236}">
                <a16:creationId xmlns:a16="http://schemas.microsoft.com/office/drawing/2014/main" id="{56C60AC1-CF1D-4E0C-8B0D-F2C7B03791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6436" y="5793843"/>
            <a:ext cx="2747489" cy="1055767"/>
          </a:xfrm>
          <a:prstGeom prst="rect">
            <a:avLst/>
          </a:prstGeom>
        </p:spPr>
      </p:pic>
    </p:spTree>
    <p:extLst>
      <p:ext uri="{BB962C8B-B14F-4D97-AF65-F5344CB8AC3E}">
        <p14:creationId xmlns:p14="http://schemas.microsoft.com/office/powerpoint/2010/main" val="707664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8CC036-6B3D-4D50-97C0-7DEC8820600F}"/>
              </a:ext>
            </a:extLst>
          </p:cNvPr>
          <p:cNvSpPr>
            <a:spLocks noGrp="1"/>
          </p:cNvSpPr>
          <p:nvPr>
            <p:ph type="title"/>
          </p:nvPr>
        </p:nvSpPr>
        <p:spPr>
          <a:xfrm>
            <a:off x="1154954" y="973668"/>
            <a:ext cx="8761413" cy="486016"/>
          </a:xfrm>
        </p:spPr>
        <p:txBody>
          <a:bodyPr/>
          <a:lstStyle/>
          <a:p>
            <a:r>
              <a:rPr lang="fr-FR" dirty="0"/>
              <a:t>LES RATTRAPAGES D’EVALUATION</a:t>
            </a:r>
          </a:p>
        </p:txBody>
      </p:sp>
      <p:sp>
        <p:nvSpPr>
          <p:cNvPr id="3" name="Rectangle 2">
            <a:extLst>
              <a:ext uri="{FF2B5EF4-FFF2-40B4-BE49-F238E27FC236}">
                <a16:creationId xmlns:a16="http://schemas.microsoft.com/office/drawing/2014/main" id="{E232262D-6FF0-4EAD-B6C9-3F4188A10699}"/>
              </a:ext>
            </a:extLst>
          </p:cNvPr>
          <p:cNvSpPr/>
          <p:nvPr/>
        </p:nvSpPr>
        <p:spPr>
          <a:xfrm>
            <a:off x="520117" y="2215467"/>
            <a:ext cx="10586907" cy="4524315"/>
          </a:xfrm>
          <a:prstGeom prst="rect">
            <a:avLst/>
          </a:prstGeom>
        </p:spPr>
        <p:txBody>
          <a:bodyPr wrap="square">
            <a:spAutoFit/>
          </a:bodyPr>
          <a:lstStyle/>
          <a:p>
            <a:endParaRPr lang="fr-FR" u="sng" dirty="0"/>
          </a:p>
          <a:p>
            <a:r>
              <a:rPr lang="fr-FR" u="sng" dirty="0"/>
              <a:t>Rattrapage obligatoire:</a:t>
            </a:r>
            <a:r>
              <a:rPr lang="fr-FR" dirty="0"/>
              <a:t>            à l’appréciation du professeur : </a:t>
            </a:r>
          </a:p>
          <a:p>
            <a:endParaRPr lang="fr-FR" u="sng" dirty="0"/>
          </a:p>
          <a:p>
            <a:r>
              <a:rPr lang="fr-FR" dirty="0"/>
              <a:t>-</a:t>
            </a:r>
            <a:r>
              <a:rPr lang="fr-FR" u="sng" dirty="0"/>
              <a:t>au retour en cours: </a:t>
            </a:r>
            <a:r>
              <a:rPr lang="fr-FR" dirty="0"/>
              <a:t>l’élève doit s’attendre à être interrogé dès son retour en classe</a:t>
            </a:r>
          </a:p>
          <a:p>
            <a:endParaRPr lang="fr-FR" dirty="0"/>
          </a:p>
          <a:p>
            <a:r>
              <a:rPr lang="fr-FR" dirty="0"/>
              <a:t>-</a:t>
            </a:r>
            <a:r>
              <a:rPr lang="fr-FR" u="sng" dirty="0"/>
              <a:t>le mercredi après-midi à 13h </a:t>
            </a:r>
            <a:r>
              <a:rPr lang="fr-FR" dirty="0"/>
              <a:t>sous la surveillance d’un assistant d’éducation sur convocation par le chef d’établissement adjoint. (liste d’élèves établie par l’enseignant, communiquée à la Direction avant le vendredi soir, convocation envoyée par la messagerie de l’ENT).</a:t>
            </a:r>
          </a:p>
          <a:p>
            <a:endParaRPr lang="fr-FR" dirty="0"/>
          </a:p>
          <a:p>
            <a:r>
              <a:rPr lang="fr-FR" dirty="0"/>
              <a:t>-a</a:t>
            </a:r>
            <a:r>
              <a:rPr lang="fr-FR" u="sng" dirty="0"/>
              <a:t>vant la fin du trimestre </a:t>
            </a:r>
            <a:r>
              <a:rPr lang="fr-FR" dirty="0"/>
              <a:t>si la moyenne périodique n’est pas représentative du fait d’absences répétées : l’enseignant peut décider d’organiser une évaluation individuelle qui couvre le programme du trimestre.</a:t>
            </a:r>
          </a:p>
          <a:p>
            <a:endParaRPr lang="fr-FR" dirty="0">
              <a:highlight>
                <a:srgbClr val="FFFF00"/>
              </a:highlight>
            </a:endParaRPr>
          </a:p>
          <a:p>
            <a:r>
              <a:rPr lang="fr-FR" dirty="0">
                <a:highlight>
                  <a:srgbClr val="FFFF00"/>
                </a:highlight>
              </a:rPr>
              <a:t>Si un élève ne respecte pas les règles de rattrapage, la note de 0/20 s’applique.</a:t>
            </a:r>
          </a:p>
          <a:p>
            <a:endParaRPr lang="fr-FR" dirty="0"/>
          </a:p>
          <a:p>
            <a:endParaRPr lang="fr-FR" dirty="0"/>
          </a:p>
        </p:txBody>
      </p:sp>
      <p:pic>
        <p:nvPicPr>
          <p:cNvPr id="5" name="Image 4">
            <a:extLst>
              <a:ext uri="{FF2B5EF4-FFF2-40B4-BE49-F238E27FC236}">
                <a16:creationId xmlns:a16="http://schemas.microsoft.com/office/drawing/2014/main" id="{1E2FEBB1-AD28-4930-90A3-83166C0E73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2140871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9C8311-F5FD-471A-A5E5-171D489B21E2}"/>
              </a:ext>
            </a:extLst>
          </p:cNvPr>
          <p:cNvSpPr>
            <a:spLocks noGrp="1"/>
          </p:cNvSpPr>
          <p:nvPr>
            <p:ph type="title"/>
          </p:nvPr>
        </p:nvSpPr>
        <p:spPr>
          <a:xfrm>
            <a:off x="1624738" y="1191782"/>
            <a:ext cx="8761413" cy="706964"/>
          </a:xfrm>
        </p:spPr>
        <p:txBody>
          <a:bodyPr/>
          <a:lstStyle/>
          <a:p>
            <a:r>
              <a:rPr lang="fr-FR" b="1" dirty="0"/>
              <a:t>L’évaluation ponctuelle de remplacement </a:t>
            </a:r>
            <a:br>
              <a:rPr lang="fr-FR" b="1" dirty="0"/>
            </a:br>
            <a:endParaRPr lang="fr-FR" dirty="0"/>
          </a:p>
        </p:txBody>
      </p:sp>
      <p:sp>
        <p:nvSpPr>
          <p:cNvPr id="3" name="Rectangle 2">
            <a:extLst>
              <a:ext uri="{FF2B5EF4-FFF2-40B4-BE49-F238E27FC236}">
                <a16:creationId xmlns:a16="http://schemas.microsoft.com/office/drawing/2014/main" id="{EF8BA845-17C4-4952-9BE6-112E8CAE9E10}"/>
              </a:ext>
            </a:extLst>
          </p:cNvPr>
          <p:cNvSpPr/>
          <p:nvPr/>
        </p:nvSpPr>
        <p:spPr>
          <a:xfrm>
            <a:off x="377505" y="3373111"/>
            <a:ext cx="11400637" cy="2031325"/>
          </a:xfrm>
          <a:prstGeom prst="rect">
            <a:avLst/>
          </a:prstGeom>
        </p:spPr>
        <p:txBody>
          <a:bodyPr wrap="square">
            <a:spAutoFit/>
          </a:bodyPr>
          <a:lstStyle/>
          <a:p>
            <a:r>
              <a:rPr lang="fr-FR" dirty="0"/>
              <a:t>En fin d’année si la moyenne annuelle (75% des coefficients d’une évaluation) n’est pas représentative l’élève sera convoqué par le chef d’établissement à une évaluation ponctuelle de remplacement. L’évaluation portera sur le programme de l’année.</a:t>
            </a:r>
          </a:p>
          <a:p>
            <a:endParaRPr lang="fr-FR" dirty="0"/>
          </a:p>
          <a:p>
            <a:r>
              <a:rPr lang="fr-FR" dirty="0"/>
              <a:t>En cas d’absence sans motif justifié à cette évaluation de remplacement la note de 0/20 s’applique.</a:t>
            </a:r>
          </a:p>
          <a:p>
            <a:r>
              <a:rPr lang="fr-FR" dirty="0"/>
              <a:t>(le code de l’éducation (D,334-8) pour les épreuves terminales précise que « l’absence non justifiée d’un candidat est sanctionnée par la note de zéro. »)</a:t>
            </a:r>
          </a:p>
        </p:txBody>
      </p:sp>
      <p:pic>
        <p:nvPicPr>
          <p:cNvPr id="5" name="Image 4">
            <a:extLst>
              <a:ext uri="{FF2B5EF4-FFF2-40B4-BE49-F238E27FC236}">
                <a16:creationId xmlns:a16="http://schemas.microsoft.com/office/drawing/2014/main" id="{C77EA7A0-B362-4552-BA1E-9ABE638FE5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23034"/>
            <a:ext cx="2747489" cy="1055767"/>
          </a:xfrm>
          <a:prstGeom prst="rect">
            <a:avLst/>
          </a:prstGeom>
        </p:spPr>
      </p:pic>
    </p:spTree>
    <p:extLst>
      <p:ext uri="{BB962C8B-B14F-4D97-AF65-F5344CB8AC3E}">
        <p14:creationId xmlns:p14="http://schemas.microsoft.com/office/powerpoint/2010/main" val="296670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A1E726-8D07-4DA6-92B5-282664163D6F}"/>
              </a:ext>
            </a:extLst>
          </p:cNvPr>
          <p:cNvSpPr>
            <a:spLocks noGrp="1"/>
          </p:cNvSpPr>
          <p:nvPr>
            <p:ph type="title"/>
          </p:nvPr>
        </p:nvSpPr>
        <p:spPr/>
        <p:txBody>
          <a:bodyPr/>
          <a:lstStyle/>
          <a:p>
            <a:pPr algn="ctr"/>
            <a:r>
              <a:rPr lang="fr-FR" b="1" dirty="0"/>
              <a:t>L’évaluation en EPS</a:t>
            </a:r>
          </a:p>
        </p:txBody>
      </p:sp>
      <p:sp>
        <p:nvSpPr>
          <p:cNvPr id="3" name="ZoneTexte 2">
            <a:extLst>
              <a:ext uri="{FF2B5EF4-FFF2-40B4-BE49-F238E27FC236}">
                <a16:creationId xmlns:a16="http://schemas.microsoft.com/office/drawing/2014/main" id="{9503A057-C0BB-4084-87A4-C2BCD5B3F528}"/>
              </a:ext>
            </a:extLst>
          </p:cNvPr>
          <p:cNvSpPr txBox="1"/>
          <p:nvPr/>
        </p:nvSpPr>
        <p:spPr>
          <a:xfrm>
            <a:off x="520117" y="2432807"/>
            <a:ext cx="10326848" cy="3416320"/>
          </a:xfrm>
          <a:prstGeom prst="rect">
            <a:avLst/>
          </a:prstGeom>
          <a:noFill/>
        </p:spPr>
        <p:txBody>
          <a:bodyPr wrap="square" rtlCol="0">
            <a:spAutoFit/>
          </a:bodyPr>
          <a:lstStyle/>
          <a:p>
            <a:endParaRPr lang="fr-FR" b="1" u="sng" dirty="0"/>
          </a:p>
          <a:p>
            <a:r>
              <a:rPr lang="fr-FR" b="1" u="sng" dirty="0"/>
              <a:t>En Terminale uniquement</a:t>
            </a:r>
            <a:r>
              <a:rPr lang="fr-FR" dirty="0"/>
              <a:t>, l’EPS est notée en Contrôle en Cours de Formation (CCF). La moyenne des 3 notes obtenues durant l’année scolaire constitue la note du baccalauréat.</a:t>
            </a:r>
          </a:p>
          <a:p>
            <a:r>
              <a:rPr lang="fr-FR" dirty="0">
                <a:highlight>
                  <a:srgbClr val="FFFF00"/>
                </a:highlight>
              </a:rPr>
              <a:t>La note trimestrielle est différente de la note de CCF </a:t>
            </a:r>
          </a:p>
          <a:p>
            <a:endParaRPr lang="fr-FR" dirty="0"/>
          </a:p>
          <a:p>
            <a:r>
              <a:rPr lang="fr-FR" dirty="0"/>
              <a:t>En cas d’absence le jour de l’épreuve, deux possibilités :</a:t>
            </a:r>
          </a:p>
          <a:p>
            <a:pPr lvl="0"/>
            <a:r>
              <a:rPr lang="fr-FR" u="sng" dirty="0"/>
              <a:t>si l’élève a un certificat médical</a:t>
            </a:r>
            <a:r>
              <a:rPr lang="fr-FR" dirty="0"/>
              <a:t> contre indiquant la pratique sportive, il sera informé des modalités de rattrapage. Dans le cas où le rattrapage serait impossible, l’élève ne sera pas noté sur l’activité et la note du bac portera sur les deux autres activités.</a:t>
            </a:r>
          </a:p>
          <a:p>
            <a:pPr lvl="0"/>
            <a:r>
              <a:rPr lang="fr-FR" u="sng" dirty="0"/>
              <a:t>si l’élève n’a pas de certificat médical</a:t>
            </a:r>
            <a:r>
              <a:rPr lang="fr-FR" dirty="0"/>
              <a:t>, la note de 0/20 lui sera attribuée (1/3 de la note annuelle).</a:t>
            </a:r>
          </a:p>
          <a:p>
            <a:pPr lvl="0"/>
            <a:endParaRPr lang="fr-FR" dirty="0"/>
          </a:p>
        </p:txBody>
      </p:sp>
      <p:pic>
        <p:nvPicPr>
          <p:cNvPr id="5" name="Image 4">
            <a:extLst>
              <a:ext uri="{FF2B5EF4-FFF2-40B4-BE49-F238E27FC236}">
                <a16:creationId xmlns:a16="http://schemas.microsoft.com/office/drawing/2014/main" id="{41DDB981-E372-488E-847F-5CB895F93F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4511" y="5802233"/>
            <a:ext cx="2747489" cy="1055767"/>
          </a:xfrm>
          <a:prstGeom prst="rect">
            <a:avLst/>
          </a:prstGeom>
        </p:spPr>
      </p:pic>
    </p:spTree>
    <p:extLst>
      <p:ext uri="{BB962C8B-B14F-4D97-AF65-F5344CB8AC3E}">
        <p14:creationId xmlns:p14="http://schemas.microsoft.com/office/powerpoint/2010/main" val="26172076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le d’ions">
  <a:themeElements>
    <a:clrScheme name="Salle d’ions">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le d’ions">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le d’ions">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567</TotalTime>
  <Words>903</Words>
  <Application>Microsoft Office PowerPoint</Application>
  <PresentationFormat>Grand écran</PresentationFormat>
  <Paragraphs>88</Paragraphs>
  <Slides>11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Arial</vt:lpstr>
      <vt:lpstr>Calibri</vt:lpstr>
      <vt:lpstr>Century Gothic</vt:lpstr>
      <vt:lpstr>Wingdings 3</vt:lpstr>
      <vt:lpstr>Salle d’ions</vt:lpstr>
      <vt:lpstr>PROJET D’EVALUATION</vt:lpstr>
      <vt:lpstr>Présentation PowerPoint</vt:lpstr>
      <vt:lpstr>LE CYCLE TERMINAL : première et terminale générale et technologique</vt:lpstr>
      <vt:lpstr>LE CYCLE TERMINAL</vt:lpstr>
      <vt:lpstr>LES EVALUATIONS DE PREPARATION AU BAC</vt:lpstr>
      <vt:lpstr>ABSENCES ET RATTRAPAGES</vt:lpstr>
      <vt:lpstr>LES RATTRAPAGES D’EVALUATION</vt:lpstr>
      <vt:lpstr>L’évaluation ponctuelle de remplacement  </vt:lpstr>
      <vt:lpstr>L’évaluation en EPS</vt:lpstr>
      <vt:lpstr>LES ELEVES A BESOINS PARTICULIERS</vt:lpstr>
      <vt:lpstr>FRAUDES ET PLAGIAT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 PROTOCOLE AU PROJET D’EVALUATION</dc:title>
  <dc:creator>adjoint</dc:creator>
  <cp:lastModifiedBy>adjoint</cp:lastModifiedBy>
  <cp:revision>36</cp:revision>
  <dcterms:created xsi:type="dcterms:W3CDTF">2024-08-29T12:26:26Z</dcterms:created>
  <dcterms:modified xsi:type="dcterms:W3CDTF">2024-09-20T13:45:14Z</dcterms:modified>
</cp:coreProperties>
</file>